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1" r:id="rId2"/>
  </p:sldMasterIdLst>
  <p:notesMasterIdLst>
    <p:notesMasterId r:id="rId36"/>
  </p:notesMasterIdLst>
  <p:sldIdLst>
    <p:sldId id="322" r:id="rId3"/>
    <p:sldId id="328" r:id="rId4"/>
    <p:sldId id="324" r:id="rId5"/>
    <p:sldId id="329" r:id="rId6"/>
    <p:sldId id="327" r:id="rId7"/>
    <p:sldId id="330" r:id="rId8"/>
    <p:sldId id="331" r:id="rId9"/>
    <p:sldId id="282" r:id="rId10"/>
    <p:sldId id="293" r:id="rId11"/>
    <p:sldId id="332" r:id="rId12"/>
    <p:sldId id="281" r:id="rId13"/>
    <p:sldId id="339" r:id="rId14"/>
    <p:sldId id="340" r:id="rId15"/>
    <p:sldId id="341" r:id="rId16"/>
    <p:sldId id="286" r:id="rId17"/>
    <p:sldId id="342" r:id="rId18"/>
    <p:sldId id="295" r:id="rId19"/>
    <p:sldId id="343" r:id="rId20"/>
    <p:sldId id="344" r:id="rId21"/>
    <p:sldId id="345" r:id="rId22"/>
    <p:sldId id="346" r:id="rId23"/>
    <p:sldId id="347" r:id="rId24"/>
    <p:sldId id="348" r:id="rId25"/>
    <p:sldId id="349" r:id="rId26"/>
    <p:sldId id="350" r:id="rId27"/>
    <p:sldId id="337" r:id="rId28"/>
    <p:sldId id="336" r:id="rId29"/>
    <p:sldId id="308" r:id="rId30"/>
    <p:sldId id="307" r:id="rId31"/>
    <p:sldId id="305" r:id="rId32"/>
    <p:sldId id="304" r:id="rId33"/>
    <p:sldId id="276" r:id="rId34"/>
    <p:sldId id="265" r:id="rId35"/>
  </p:sldIdLst>
  <p:sldSz cx="12192000" cy="6858000"/>
  <p:notesSz cx="6669088" cy="97536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644A00"/>
    <a:srgbClr val="250B59"/>
    <a:srgbClr val="9F0949"/>
    <a:srgbClr val="00A5B5"/>
    <a:srgbClr val="E27CE4"/>
    <a:srgbClr val="3CE2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52A302FD-BA1D-46CB-AED3-78E181404D04}" type="datetimeFigureOut">
              <a:rPr lang="tr-TR" smtClean="0"/>
              <a:t>23.05.2023</a:t>
            </a:fld>
            <a:endParaRPr lang="tr-TR"/>
          </a:p>
        </p:txBody>
      </p:sp>
      <p:sp>
        <p:nvSpPr>
          <p:cNvPr id="4" name="Slayt Görüntüsü Yer Tutucusu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BEF3336C-3518-471E-8894-AEDDF42F94EA}" type="slidenum">
              <a:rPr lang="tr-TR" smtClean="0"/>
              <a:t>‹#›</a:t>
            </a:fld>
            <a:endParaRPr lang="tr-TR"/>
          </a:p>
        </p:txBody>
      </p:sp>
    </p:spTree>
    <p:extLst>
      <p:ext uri="{BB962C8B-B14F-4D97-AF65-F5344CB8AC3E}">
        <p14:creationId xmlns:p14="http://schemas.microsoft.com/office/powerpoint/2010/main" val="4070553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282F5995-EC49-40A4-867D-C877DAE8D4E2}" type="datetimeFigureOut">
              <a:rPr lang="tr-TR" smtClean="0"/>
              <a:t>23.05.2023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B6E16B-3DBB-473E-8B15-F4A3F9EBA598}" type="slidenum">
              <a:rPr lang="tr-TR" smtClean="0"/>
              <a:t>‹#›</a:t>
            </a:fld>
            <a:endParaRPr lang="tr-TR"/>
          </a:p>
        </p:txBody>
      </p:sp>
    </p:spTree>
    <p:extLst>
      <p:ext uri="{BB962C8B-B14F-4D97-AF65-F5344CB8AC3E}">
        <p14:creationId xmlns:p14="http://schemas.microsoft.com/office/powerpoint/2010/main" val="3714921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stilini düzenlemek için tıklayın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82F5995-EC49-40A4-867D-C877DAE8D4E2}" type="datetimeFigureOut">
              <a:rPr lang="tr-TR" smtClean="0"/>
              <a:t>23.05.2023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B6E16B-3DBB-473E-8B15-F4A3F9EBA598}" type="slidenum">
              <a:rPr lang="tr-TR" smtClean="0"/>
              <a:t>‹#›</a:t>
            </a:fld>
            <a:endParaRPr lang="tr-TR"/>
          </a:p>
        </p:txBody>
      </p:sp>
    </p:spTree>
    <p:extLst>
      <p:ext uri="{BB962C8B-B14F-4D97-AF65-F5344CB8AC3E}">
        <p14:creationId xmlns:p14="http://schemas.microsoft.com/office/powerpoint/2010/main" val="3002658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82F5995-EC49-40A4-867D-C877DAE8D4E2}" type="datetimeFigureOut">
              <a:rPr lang="tr-TR" smtClean="0"/>
              <a:t>23.05.2023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B6E16B-3DBB-473E-8B15-F4A3F9EBA598}" type="slidenum">
              <a:rPr lang="tr-TR" smtClean="0"/>
              <a:t>‹#›</a:t>
            </a:fld>
            <a:endParaRPr lang="tr-TR"/>
          </a:p>
        </p:txBody>
      </p:sp>
    </p:spTree>
    <p:extLst>
      <p:ext uri="{BB962C8B-B14F-4D97-AF65-F5344CB8AC3E}">
        <p14:creationId xmlns:p14="http://schemas.microsoft.com/office/powerpoint/2010/main" val="366787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şlık ve İçerik">
  <p:cSld name="Başlık ve İçerik">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838200" y="992975"/>
            <a:ext cx="10515600" cy="6947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
          <p:cNvSpPr txBox="1">
            <a:spLocks noGrp="1"/>
          </p:cNvSpPr>
          <p:nvPr>
            <p:ph type="body" idx="1"/>
          </p:nvPr>
        </p:nvSpPr>
        <p:spPr>
          <a:xfrm>
            <a:off x="838200" y="1825625"/>
            <a:ext cx="10515600" cy="400814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8"/>
          <p:cNvSpPr txBox="1">
            <a:spLocks noGrp="1"/>
          </p:cNvSpPr>
          <p:nvPr>
            <p:ph type="body" idx="2"/>
          </p:nvPr>
        </p:nvSpPr>
        <p:spPr>
          <a:xfrm>
            <a:off x="415635" y="0"/>
            <a:ext cx="10983191" cy="904009"/>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1000"/>
              </a:spcBef>
              <a:spcAft>
                <a:spcPts val="0"/>
              </a:spcAft>
              <a:buClr>
                <a:schemeClr val="lt1"/>
              </a:buClr>
              <a:buSzPts val="2800"/>
              <a:buNone/>
              <a:defRPr>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10972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ki İçerik">
  <p:cSld name="İki İçerik">
    <p:spTree>
      <p:nvGrpSpPr>
        <p:cNvPr id="1" name="Shape 38"/>
        <p:cNvGrpSpPr/>
        <p:nvPr/>
      </p:nvGrpSpPr>
      <p:grpSpPr>
        <a:xfrm>
          <a:off x="0" y="0"/>
          <a:ext cx="0" cy="0"/>
          <a:chOff x="0" y="0"/>
          <a:chExt cx="0" cy="0"/>
        </a:xfrm>
      </p:grpSpPr>
      <p:sp>
        <p:nvSpPr>
          <p:cNvPr id="39" name="Google Shape;39;p10"/>
          <p:cNvSpPr txBox="1">
            <a:spLocks noGrp="1"/>
          </p:cNvSpPr>
          <p:nvPr>
            <p:ph type="title"/>
          </p:nvPr>
        </p:nvSpPr>
        <p:spPr>
          <a:xfrm>
            <a:off x="838200" y="992975"/>
            <a:ext cx="10515600" cy="6947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0"/>
          <p:cNvSpPr txBox="1">
            <a:spLocks noGrp="1"/>
          </p:cNvSpPr>
          <p:nvPr>
            <p:ph type="body" idx="1"/>
          </p:nvPr>
        </p:nvSpPr>
        <p:spPr>
          <a:xfrm>
            <a:off x="838200" y="1825625"/>
            <a:ext cx="5181600" cy="403484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0"/>
          <p:cNvSpPr txBox="1">
            <a:spLocks noGrp="1"/>
          </p:cNvSpPr>
          <p:nvPr>
            <p:ph type="body" idx="2"/>
          </p:nvPr>
        </p:nvSpPr>
        <p:spPr>
          <a:xfrm>
            <a:off x="6172200" y="1825625"/>
            <a:ext cx="5181600" cy="403484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0"/>
          <p:cNvSpPr txBox="1">
            <a:spLocks noGrp="1"/>
          </p:cNvSpPr>
          <p:nvPr>
            <p:ph type="body" idx="3"/>
          </p:nvPr>
        </p:nvSpPr>
        <p:spPr>
          <a:xfrm>
            <a:off x="415635" y="0"/>
            <a:ext cx="10983191" cy="904009"/>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1000"/>
              </a:spcBef>
              <a:spcAft>
                <a:spcPts val="0"/>
              </a:spcAft>
              <a:buClr>
                <a:schemeClr val="lt1"/>
              </a:buClr>
              <a:buSzPts val="2800"/>
              <a:buNone/>
              <a:defRPr>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54254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Karşılaştırma">
  <p:cSld name="Karşılaştırma">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839788" y="872836"/>
            <a:ext cx="10515600" cy="81785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1"/>
          <p:cNvSpPr txBox="1">
            <a:spLocks noGrp="1"/>
          </p:cNvSpPr>
          <p:nvPr>
            <p:ph type="body" idx="2"/>
          </p:nvPr>
        </p:nvSpPr>
        <p:spPr>
          <a:xfrm>
            <a:off x="839788" y="2505075"/>
            <a:ext cx="5157787" cy="34177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1"/>
          <p:cNvSpPr txBox="1">
            <a:spLocks noGrp="1"/>
          </p:cNvSpPr>
          <p:nvPr>
            <p:ph type="body" idx="4"/>
          </p:nvPr>
        </p:nvSpPr>
        <p:spPr>
          <a:xfrm>
            <a:off x="6172200" y="2505075"/>
            <a:ext cx="5183188" cy="34177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1"/>
          <p:cNvSpPr txBox="1">
            <a:spLocks noGrp="1"/>
          </p:cNvSpPr>
          <p:nvPr>
            <p:ph type="body" idx="5"/>
          </p:nvPr>
        </p:nvSpPr>
        <p:spPr>
          <a:xfrm>
            <a:off x="415635" y="0"/>
            <a:ext cx="10983191" cy="904009"/>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1000"/>
              </a:spcBef>
              <a:spcAft>
                <a:spcPts val="0"/>
              </a:spcAft>
              <a:buClr>
                <a:schemeClr val="lt1"/>
              </a:buClr>
              <a:buSzPts val="2800"/>
              <a:buNone/>
              <a:defRPr>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18931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Yalnızca Başlık">
  <p:cSld name="Yalnızca Başlık">
    <p:spTree>
      <p:nvGrpSpPr>
        <p:cNvPr id="1" name="Shape 50"/>
        <p:cNvGrpSpPr/>
        <p:nvPr/>
      </p:nvGrpSpPr>
      <p:grpSpPr>
        <a:xfrm>
          <a:off x="0" y="0"/>
          <a:ext cx="0" cy="0"/>
          <a:chOff x="0" y="0"/>
          <a:chExt cx="0" cy="0"/>
        </a:xfrm>
      </p:grpSpPr>
      <p:sp>
        <p:nvSpPr>
          <p:cNvPr id="51" name="Google Shape;51;p12"/>
          <p:cNvSpPr txBox="1">
            <a:spLocks noGrp="1"/>
          </p:cNvSpPr>
          <p:nvPr>
            <p:ph type="title"/>
          </p:nvPr>
        </p:nvSpPr>
        <p:spPr>
          <a:xfrm>
            <a:off x="838200" y="992975"/>
            <a:ext cx="10515600" cy="6947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
          <p:cNvSpPr txBox="1">
            <a:spLocks noGrp="1"/>
          </p:cNvSpPr>
          <p:nvPr>
            <p:ph type="body" idx="1"/>
          </p:nvPr>
        </p:nvSpPr>
        <p:spPr>
          <a:xfrm>
            <a:off x="415635" y="0"/>
            <a:ext cx="10983191" cy="904009"/>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1000"/>
              </a:spcBef>
              <a:spcAft>
                <a:spcPts val="0"/>
              </a:spcAft>
              <a:buClr>
                <a:schemeClr val="lt1"/>
              </a:buClr>
              <a:buSzPts val="2800"/>
              <a:buNone/>
              <a:defRPr>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58393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şlıklı İçerik">
  <p:cSld name="Başlıklı İçerik">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839788" y="904008"/>
            <a:ext cx="3932237" cy="115339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6" name="Google Shape;56;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7" name="Google Shape;57;p13"/>
          <p:cNvSpPr txBox="1">
            <a:spLocks noGrp="1"/>
          </p:cNvSpPr>
          <p:nvPr>
            <p:ph type="body" idx="3"/>
          </p:nvPr>
        </p:nvSpPr>
        <p:spPr>
          <a:xfrm>
            <a:off x="415635" y="0"/>
            <a:ext cx="10983191" cy="904009"/>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1000"/>
              </a:spcBef>
              <a:spcAft>
                <a:spcPts val="0"/>
              </a:spcAft>
              <a:buClr>
                <a:schemeClr val="lt1"/>
              </a:buClr>
              <a:buSzPts val="2800"/>
              <a:buNone/>
              <a:defRPr>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51370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şlıklı Resim" type="picTx">
  <p:cSld name="Başlıklı Resim">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1" name="Google Shape;61;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427566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şlık ve Dikey Metin">
  <p:cSld name="Başlık ve Dikey Metin">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838200" y="992975"/>
            <a:ext cx="10515600" cy="6947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5"/>
          <p:cNvSpPr txBox="1">
            <a:spLocks noGrp="1"/>
          </p:cNvSpPr>
          <p:nvPr>
            <p:ph type="body" idx="1"/>
          </p:nvPr>
        </p:nvSpPr>
        <p:spPr>
          <a:xfrm rot="5400000">
            <a:off x="4091926" y="-1428101"/>
            <a:ext cx="400814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5"/>
          <p:cNvSpPr txBox="1">
            <a:spLocks noGrp="1"/>
          </p:cNvSpPr>
          <p:nvPr>
            <p:ph type="body" idx="2"/>
          </p:nvPr>
        </p:nvSpPr>
        <p:spPr>
          <a:xfrm>
            <a:off x="415635" y="0"/>
            <a:ext cx="10983191" cy="904009"/>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1000"/>
              </a:spcBef>
              <a:spcAft>
                <a:spcPts val="0"/>
              </a:spcAft>
              <a:buClr>
                <a:schemeClr val="lt1"/>
              </a:buClr>
              <a:buSzPts val="2800"/>
              <a:buNone/>
              <a:defRPr>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60949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ikey Başlık ve Metin">
  <p:cSld name="Dikey Başlık ve Metin">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rot="5400000">
            <a:off x="7519554" y="2109355"/>
            <a:ext cx="5039591"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6"/>
          <p:cNvSpPr txBox="1">
            <a:spLocks noGrp="1"/>
          </p:cNvSpPr>
          <p:nvPr>
            <p:ph type="body" idx="1"/>
          </p:nvPr>
        </p:nvSpPr>
        <p:spPr>
          <a:xfrm rot="5400000">
            <a:off x="2185555" y="-443345"/>
            <a:ext cx="5039591"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6"/>
          <p:cNvSpPr txBox="1">
            <a:spLocks noGrp="1"/>
          </p:cNvSpPr>
          <p:nvPr>
            <p:ph type="body" idx="2"/>
          </p:nvPr>
        </p:nvSpPr>
        <p:spPr>
          <a:xfrm>
            <a:off x="415635" y="0"/>
            <a:ext cx="10983191" cy="904009"/>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1000"/>
              </a:spcBef>
              <a:spcAft>
                <a:spcPts val="0"/>
              </a:spcAft>
              <a:buClr>
                <a:schemeClr val="lt1"/>
              </a:buClr>
              <a:buSzPts val="2800"/>
              <a:buNone/>
              <a:defRPr>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26099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stilini düzenlemek için tıklayın</a:t>
            </a:r>
          </a:p>
        </p:txBody>
      </p:sp>
      <p:sp>
        <p:nvSpPr>
          <p:cNvPr id="3" name="İçerik Yer Tutucusu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82F5995-EC49-40A4-867D-C877DAE8D4E2}" type="datetimeFigureOut">
              <a:rPr lang="tr-TR" smtClean="0"/>
              <a:t>23.05.2023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B6E16B-3DBB-473E-8B15-F4A3F9EBA598}" type="slidenum">
              <a:rPr lang="tr-TR" smtClean="0"/>
              <a:t>‹#›</a:t>
            </a:fld>
            <a:endParaRPr lang="tr-TR"/>
          </a:p>
        </p:txBody>
      </p:sp>
    </p:spTree>
    <p:extLst>
      <p:ext uri="{BB962C8B-B14F-4D97-AF65-F5344CB8AC3E}">
        <p14:creationId xmlns:p14="http://schemas.microsoft.com/office/powerpoint/2010/main" val="1899255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p:cNvSpPr>
            <a:spLocks noGrp="1"/>
          </p:cNvSpPr>
          <p:nvPr>
            <p:ph type="dt" sz="half" idx="10"/>
          </p:nvPr>
        </p:nvSpPr>
        <p:spPr/>
        <p:txBody>
          <a:bodyPr/>
          <a:lstStyle/>
          <a:p>
            <a:fld id="{282F5995-EC49-40A4-867D-C877DAE8D4E2}" type="datetimeFigureOut">
              <a:rPr lang="tr-TR" smtClean="0"/>
              <a:t>23.05.2023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B6E16B-3DBB-473E-8B15-F4A3F9EBA598}" type="slidenum">
              <a:rPr lang="tr-TR" smtClean="0"/>
              <a:t>‹#›</a:t>
            </a:fld>
            <a:endParaRPr lang="tr-TR"/>
          </a:p>
        </p:txBody>
      </p:sp>
    </p:spTree>
    <p:extLst>
      <p:ext uri="{BB962C8B-B14F-4D97-AF65-F5344CB8AC3E}">
        <p14:creationId xmlns:p14="http://schemas.microsoft.com/office/powerpoint/2010/main" val="2263798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stilini düzenlemek için tıklayın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282F5995-EC49-40A4-867D-C877DAE8D4E2}" type="datetimeFigureOut">
              <a:rPr lang="tr-TR" smtClean="0"/>
              <a:t>23.05.2023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B6E16B-3DBB-473E-8B15-F4A3F9EBA598}" type="slidenum">
              <a:rPr lang="tr-TR" smtClean="0"/>
              <a:t>‹#›</a:t>
            </a:fld>
            <a:endParaRPr lang="tr-TR"/>
          </a:p>
        </p:txBody>
      </p:sp>
    </p:spTree>
    <p:extLst>
      <p:ext uri="{BB962C8B-B14F-4D97-AF65-F5344CB8AC3E}">
        <p14:creationId xmlns:p14="http://schemas.microsoft.com/office/powerpoint/2010/main" val="3601319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282F5995-EC49-40A4-867D-C877DAE8D4E2}" type="datetimeFigureOut">
              <a:rPr lang="tr-TR" smtClean="0"/>
              <a:t>23.05.2023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EB6E16B-3DBB-473E-8B15-F4A3F9EBA598}" type="slidenum">
              <a:rPr lang="tr-TR" smtClean="0"/>
              <a:t>‹#›</a:t>
            </a:fld>
            <a:endParaRPr lang="tr-TR"/>
          </a:p>
        </p:txBody>
      </p:sp>
    </p:spTree>
    <p:extLst>
      <p:ext uri="{BB962C8B-B14F-4D97-AF65-F5344CB8AC3E}">
        <p14:creationId xmlns:p14="http://schemas.microsoft.com/office/powerpoint/2010/main" val="177862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stilini düzenlemek için tıklayın</a:t>
            </a:r>
          </a:p>
        </p:txBody>
      </p:sp>
      <p:sp>
        <p:nvSpPr>
          <p:cNvPr id="3" name="Veri Yer Tutucusu 2"/>
          <p:cNvSpPr>
            <a:spLocks noGrp="1"/>
          </p:cNvSpPr>
          <p:nvPr>
            <p:ph type="dt" sz="half" idx="10"/>
          </p:nvPr>
        </p:nvSpPr>
        <p:spPr/>
        <p:txBody>
          <a:bodyPr/>
          <a:lstStyle/>
          <a:p>
            <a:fld id="{282F5995-EC49-40A4-867D-C877DAE8D4E2}" type="datetimeFigureOut">
              <a:rPr lang="tr-TR" smtClean="0"/>
              <a:t>23.05.2023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EB6E16B-3DBB-473E-8B15-F4A3F9EBA598}" type="slidenum">
              <a:rPr lang="tr-TR" smtClean="0"/>
              <a:t>‹#›</a:t>
            </a:fld>
            <a:endParaRPr lang="tr-TR"/>
          </a:p>
        </p:txBody>
      </p:sp>
    </p:spTree>
    <p:extLst>
      <p:ext uri="{BB962C8B-B14F-4D97-AF65-F5344CB8AC3E}">
        <p14:creationId xmlns:p14="http://schemas.microsoft.com/office/powerpoint/2010/main" val="145009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82F5995-EC49-40A4-867D-C877DAE8D4E2}" type="datetimeFigureOut">
              <a:rPr lang="tr-TR" smtClean="0"/>
              <a:t>23.05.2023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EB6E16B-3DBB-473E-8B15-F4A3F9EBA598}" type="slidenum">
              <a:rPr lang="tr-TR" smtClean="0"/>
              <a:t>‹#›</a:t>
            </a:fld>
            <a:endParaRPr lang="tr-TR"/>
          </a:p>
        </p:txBody>
      </p:sp>
    </p:spTree>
    <p:extLst>
      <p:ext uri="{BB962C8B-B14F-4D97-AF65-F5344CB8AC3E}">
        <p14:creationId xmlns:p14="http://schemas.microsoft.com/office/powerpoint/2010/main" val="3653827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p:cNvSpPr>
            <a:spLocks noGrp="1"/>
          </p:cNvSpPr>
          <p:nvPr>
            <p:ph type="dt" sz="half" idx="10"/>
          </p:nvPr>
        </p:nvSpPr>
        <p:spPr/>
        <p:txBody>
          <a:bodyPr/>
          <a:lstStyle/>
          <a:p>
            <a:fld id="{282F5995-EC49-40A4-867D-C877DAE8D4E2}" type="datetimeFigureOut">
              <a:rPr lang="tr-TR" smtClean="0"/>
              <a:t>23.05.2023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B6E16B-3DBB-473E-8B15-F4A3F9EBA598}" type="slidenum">
              <a:rPr lang="tr-TR" smtClean="0"/>
              <a:t>‹#›</a:t>
            </a:fld>
            <a:endParaRPr lang="tr-TR"/>
          </a:p>
        </p:txBody>
      </p:sp>
    </p:spTree>
    <p:extLst>
      <p:ext uri="{BB962C8B-B14F-4D97-AF65-F5344CB8AC3E}">
        <p14:creationId xmlns:p14="http://schemas.microsoft.com/office/powerpoint/2010/main" val="291149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p:cNvSpPr>
            <a:spLocks noGrp="1"/>
          </p:cNvSpPr>
          <p:nvPr>
            <p:ph type="dt" sz="half" idx="10"/>
          </p:nvPr>
        </p:nvSpPr>
        <p:spPr/>
        <p:txBody>
          <a:bodyPr/>
          <a:lstStyle/>
          <a:p>
            <a:fld id="{282F5995-EC49-40A4-867D-C877DAE8D4E2}" type="datetimeFigureOut">
              <a:rPr lang="tr-TR" smtClean="0"/>
              <a:t>23.05.2023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B6E16B-3DBB-473E-8B15-F4A3F9EBA598}" type="slidenum">
              <a:rPr lang="tr-TR" smtClean="0"/>
              <a:t>‹#›</a:t>
            </a:fld>
            <a:endParaRPr lang="tr-TR"/>
          </a:p>
        </p:txBody>
      </p:sp>
    </p:spTree>
    <p:extLst>
      <p:ext uri="{BB962C8B-B14F-4D97-AF65-F5344CB8AC3E}">
        <p14:creationId xmlns:p14="http://schemas.microsoft.com/office/powerpoint/2010/main" val="2226463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F5995-EC49-40A4-867D-C877DAE8D4E2}" type="datetimeFigureOut">
              <a:rPr lang="tr-TR" smtClean="0"/>
              <a:t>23.05.2023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6E16B-3DBB-473E-8B15-F4A3F9EBA598}" type="slidenum">
              <a:rPr lang="tr-TR" smtClean="0"/>
              <a:t>‹#›</a:t>
            </a:fld>
            <a:endParaRPr lang="tr-TR"/>
          </a:p>
        </p:txBody>
      </p:sp>
    </p:spTree>
    <p:extLst>
      <p:ext uri="{BB962C8B-B14F-4D97-AF65-F5344CB8AC3E}">
        <p14:creationId xmlns:p14="http://schemas.microsoft.com/office/powerpoint/2010/main" val="423659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sp>
        <p:nvSpPr>
          <p:cNvPr id="18" name="Google Shape;18;p5"/>
          <p:cNvSpPr/>
          <p:nvPr/>
        </p:nvSpPr>
        <p:spPr>
          <a:xfrm>
            <a:off x="0" y="5943599"/>
            <a:ext cx="12210287" cy="914400"/>
          </a:xfrm>
          <a:prstGeom prst="rect">
            <a:avLst/>
          </a:prstGeom>
          <a:solidFill>
            <a:srgbClr val="00A5B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5"/>
          <p:cNvSpPr txBox="1"/>
          <p:nvPr/>
        </p:nvSpPr>
        <p:spPr>
          <a:xfrm>
            <a:off x="0" y="-10921"/>
            <a:ext cx="12210287" cy="914400"/>
          </a:xfrm>
          <a:prstGeom prst="rect">
            <a:avLst/>
          </a:prstGeom>
          <a:solidFill>
            <a:srgbClr val="00A5B5"/>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457200" marR="0" lvl="1" indent="0" algn="ctr" rtl="0">
              <a:lnSpc>
                <a:spcPct val="90000"/>
              </a:lnSpc>
              <a:spcBef>
                <a:spcPts val="500"/>
              </a:spcBef>
              <a:spcAft>
                <a:spcPts val="0"/>
              </a:spcAft>
              <a:buClr>
                <a:schemeClr val="dk1"/>
              </a:buClr>
              <a:buSzPts val="2800"/>
              <a:buFont typeface="Arial"/>
              <a:buNone/>
            </a:pPr>
            <a:endParaRPr sz="2800" b="0" i="0" u="none" strike="noStrike" cap="none">
              <a:solidFill>
                <a:schemeClr val="lt1"/>
              </a:solidFill>
              <a:latin typeface="Calibri"/>
              <a:ea typeface="Calibri"/>
              <a:cs typeface="Calibri"/>
              <a:sym typeface="Calibri"/>
            </a:endParaRPr>
          </a:p>
          <a:p>
            <a:pPr marL="914400" marR="0" lvl="2" indent="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371600" marR="0" lvl="3" indent="0" algn="l" rtl="0">
              <a:lnSpc>
                <a:spcPct val="90000"/>
              </a:lnSpc>
              <a:spcBef>
                <a:spcPts val="5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5"/>
          <p:cNvSpPr txBox="1">
            <a:spLocks noGrp="1"/>
          </p:cNvSpPr>
          <p:nvPr>
            <p:ph type="title"/>
          </p:nvPr>
        </p:nvSpPr>
        <p:spPr>
          <a:xfrm>
            <a:off x="838200" y="992975"/>
            <a:ext cx="10515600" cy="6947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Google Shape;21;p5"/>
          <p:cNvSpPr txBox="1">
            <a:spLocks noGrp="1"/>
          </p:cNvSpPr>
          <p:nvPr>
            <p:ph type="body" idx="1"/>
          </p:nvPr>
        </p:nvSpPr>
        <p:spPr>
          <a:xfrm>
            <a:off x="838200" y="1825625"/>
            <a:ext cx="10515600" cy="400814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2" name="Google Shape;22;p5"/>
          <p:cNvPicPr preferRelativeResize="0"/>
          <p:nvPr/>
        </p:nvPicPr>
        <p:blipFill rotWithShape="1">
          <a:blip r:embed="rId10">
            <a:alphaModFix/>
          </a:blip>
          <a:srcRect/>
          <a:stretch/>
        </p:blipFill>
        <p:spPr>
          <a:xfrm>
            <a:off x="617245" y="6139191"/>
            <a:ext cx="2519701" cy="523217"/>
          </a:xfrm>
          <a:prstGeom prst="rect">
            <a:avLst/>
          </a:prstGeom>
          <a:noFill/>
          <a:ln>
            <a:noFill/>
          </a:ln>
        </p:spPr>
      </p:pic>
      <p:sp>
        <p:nvSpPr>
          <p:cNvPr id="23" name="Google Shape;23;p5"/>
          <p:cNvSpPr/>
          <p:nvPr/>
        </p:nvSpPr>
        <p:spPr>
          <a:xfrm>
            <a:off x="8357167" y="6292308"/>
            <a:ext cx="3416320" cy="216982"/>
          </a:xfrm>
          <a:prstGeom prst="rect">
            <a:avLst/>
          </a:prstGeom>
          <a:noFill/>
          <a:ln>
            <a:noFill/>
          </a:ln>
        </p:spPr>
        <p:txBody>
          <a:bodyPr spcFirstLastPara="1" wrap="square" lIns="91425" tIns="45700" rIns="91425" bIns="45700" anchor="t" anchorCtr="0">
            <a:noAutofit/>
          </a:bodyPr>
          <a:lstStyle/>
          <a:p>
            <a:pPr marL="914400" marR="0" lvl="2" indent="0" algn="l" rtl="0">
              <a:lnSpc>
                <a:spcPct val="90000"/>
              </a:lnSpc>
              <a:spcBef>
                <a:spcPts val="0"/>
              </a:spcBef>
              <a:spcAft>
                <a:spcPts val="0"/>
              </a:spcAft>
              <a:buClr>
                <a:schemeClr val="lt1"/>
              </a:buClr>
              <a:buSzPts val="900"/>
              <a:buFont typeface="Arial"/>
              <a:buNone/>
            </a:pPr>
            <a:r>
              <a:rPr lang="tr-TR" sz="900" b="0" i="0" u="none" strike="noStrike" cap="none">
                <a:solidFill>
                  <a:schemeClr val="lt1"/>
                </a:solidFill>
                <a:latin typeface="Calibri"/>
                <a:ea typeface="Calibri"/>
                <a:cs typeface="Calibri"/>
                <a:sym typeface="Calibri"/>
              </a:rPr>
              <a:t>© 2020 </a:t>
            </a:r>
            <a:r>
              <a:rPr lang="tr-TR" sz="900" b="0" i="0" u="none" strike="noStrike" cap="none" dirty="0" err="1">
                <a:solidFill>
                  <a:schemeClr val="lt1"/>
                </a:solidFill>
                <a:latin typeface="Calibri"/>
                <a:ea typeface="Calibri"/>
                <a:cs typeface="Calibri"/>
                <a:sym typeface="Calibri"/>
              </a:rPr>
              <a:t>Bakırçay</a:t>
            </a:r>
            <a:r>
              <a:rPr lang="tr-TR" sz="900" b="0" i="0" u="none" strike="noStrike" cap="none" dirty="0">
                <a:solidFill>
                  <a:schemeClr val="lt1"/>
                </a:solidFill>
                <a:latin typeface="Calibri"/>
                <a:ea typeface="Calibri"/>
                <a:cs typeface="Calibri"/>
                <a:sym typeface="Calibri"/>
              </a:rPr>
              <a:t> Üniversitesi Tüm Hakları Saklıdır</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970483287"/>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mailto:erasmus@bakircay.edu.t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learning-agreement.eu/user/login"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ailto:erasmus@bakircay.edu.tr"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hyperlink" Target="http://www.bakircay.edu.t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learning-agreement.e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B1DA2B2E-44D2-48CA-85E0-41E21CC687A9}"/>
              </a:ext>
            </a:extLst>
          </p:cNvPr>
          <p:cNvSpPr txBox="1"/>
          <p:nvPr/>
        </p:nvSpPr>
        <p:spPr>
          <a:xfrm>
            <a:off x="655161" y="1310326"/>
            <a:ext cx="10746556" cy="1227965"/>
          </a:xfrm>
          <a:prstGeom prst="rect">
            <a:avLst/>
          </a:prstGeom>
          <a:noFill/>
        </p:spPr>
        <p:txBody>
          <a:bodyPr wrap="square" rtlCol="0">
            <a:spAutoFit/>
          </a:bodyPr>
          <a:lstStyle/>
          <a:p>
            <a:pPr marL="0" marR="0" lvl="0" indent="0" algn="ctr" defTabSz="914400" rtl="0" eaLnBrk="1" fontAlgn="auto" latinLnBrk="0" hangingPunct="1">
              <a:lnSpc>
                <a:spcPct val="200000"/>
              </a:lnSpc>
              <a:spcBef>
                <a:spcPts val="0"/>
              </a:spcBef>
              <a:spcAft>
                <a:spcPts val="0"/>
              </a:spcAft>
              <a:buClr>
                <a:srgbClr val="000000"/>
              </a:buClr>
              <a:buSzTx/>
              <a:buFont typeface="Arial"/>
              <a:buNone/>
              <a:tabLst/>
              <a:defRPr/>
            </a:pPr>
            <a:r>
              <a:rPr kumimoji="0" lang="tr-TR" sz="2000" b="1" i="0" u="none" strike="noStrike" kern="0" cap="none" spc="0" normalizeH="0" baseline="0" noProof="0" dirty="0">
                <a:ln>
                  <a:noFill/>
                </a:ln>
                <a:solidFill>
                  <a:schemeClr val="accent6">
                    <a:lumMod val="60000"/>
                    <a:lumOff val="40000"/>
                  </a:schemeClr>
                </a:solidFill>
                <a:effectLst/>
                <a:uLnTx/>
                <a:uFillTx/>
                <a:latin typeface="Arial"/>
                <a:ea typeface="+mn-ea"/>
                <a:cs typeface="Arial"/>
                <a:sym typeface="Arial"/>
              </a:rPr>
              <a:t>İZMİR BA</a:t>
            </a:r>
            <a:r>
              <a:rPr lang="tr-TR" sz="2000" b="1" kern="0" dirty="0">
                <a:solidFill>
                  <a:schemeClr val="accent6">
                    <a:lumMod val="60000"/>
                    <a:lumOff val="40000"/>
                  </a:schemeClr>
                </a:solidFill>
                <a:latin typeface="Arial"/>
                <a:cs typeface="Arial"/>
                <a:sym typeface="Arial"/>
              </a:rPr>
              <a:t>KIRÇAY ÜNİVERSİTESİ</a:t>
            </a:r>
          </a:p>
          <a:p>
            <a:pPr marL="0" marR="0" lvl="0" indent="0" algn="ctr" defTabSz="914400" rtl="0" eaLnBrk="1" fontAlgn="auto" latinLnBrk="0" hangingPunct="1">
              <a:lnSpc>
                <a:spcPct val="200000"/>
              </a:lnSpc>
              <a:spcBef>
                <a:spcPts val="0"/>
              </a:spcBef>
              <a:spcAft>
                <a:spcPts val="0"/>
              </a:spcAft>
              <a:buClr>
                <a:srgbClr val="000000"/>
              </a:buClr>
              <a:buSzTx/>
              <a:buFont typeface="Arial"/>
              <a:buNone/>
              <a:tabLst/>
              <a:defRPr/>
            </a:pPr>
            <a:r>
              <a:rPr kumimoji="0" lang="tr-TR" sz="2000" b="1" i="0" u="none" strike="noStrike" kern="0" cap="none" spc="0" normalizeH="0" baseline="0" noProof="0" dirty="0">
                <a:ln>
                  <a:noFill/>
                </a:ln>
                <a:solidFill>
                  <a:srgbClr val="000000"/>
                </a:solidFill>
                <a:effectLst/>
                <a:uLnTx/>
                <a:uFillTx/>
                <a:latin typeface="Arial"/>
                <a:ea typeface="+mn-ea"/>
                <a:cs typeface="Arial"/>
                <a:sym typeface="Arial"/>
              </a:rPr>
              <a:t>ULUSLARARASI İLİŞKİLER VE DEĞİŞİM PROGRAMLARI KOORDİNATÖRLÜĞÜ</a:t>
            </a:r>
          </a:p>
        </p:txBody>
      </p:sp>
      <p:sp>
        <p:nvSpPr>
          <p:cNvPr id="7" name="Metin kutusu 6">
            <a:extLst>
              <a:ext uri="{FF2B5EF4-FFF2-40B4-BE49-F238E27FC236}">
                <a16:creationId xmlns:a16="http://schemas.microsoft.com/office/drawing/2014/main" id="{9695ABCA-8879-406B-B2DF-AA34294FDC52}"/>
              </a:ext>
            </a:extLst>
          </p:cNvPr>
          <p:cNvSpPr txBox="1"/>
          <p:nvPr/>
        </p:nvSpPr>
        <p:spPr>
          <a:xfrm>
            <a:off x="1866919" y="3269550"/>
            <a:ext cx="817304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2000" b="1" kern="0" dirty="0">
                <a:solidFill>
                  <a:srgbClr val="5B9BD5">
                    <a:lumMod val="75000"/>
                  </a:srgbClr>
                </a:solidFill>
                <a:latin typeface="Arial"/>
                <a:cs typeface="Arial"/>
                <a:sym typeface="Arial"/>
              </a:rPr>
              <a:t>ADIM ADIM ONLINE LEARNING AGREEMENT REHBERİ</a:t>
            </a:r>
            <a:endParaRPr kumimoji="0" lang="tr-TR" sz="2000" b="1" i="0" u="none" strike="noStrike" kern="0" cap="none" spc="0" normalizeH="0" baseline="0" noProof="0" dirty="0">
              <a:ln>
                <a:noFill/>
              </a:ln>
              <a:solidFill>
                <a:srgbClr val="5B9BD5">
                  <a:lumMod val="75000"/>
                </a:srgbClr>
              </a:solidFill>
              <a:effectLst/>
              <a:uLnTx/>
              <a:uFillTx/>
              <a:latin typeface="Arial"/>
              <a:ea typeface="+mn-ea"/>
              <a:cs typeface="Arial"/>
              <a:sym typeface="Arial"/>
            </a:endParaRPr>
          </a:p>
        </p:txBody>
      </p:sp>
      <p:pic>
        <p:nvPicPr>
          <p:cNvPr id="9" name="Resim 8">
            <a:extLst>
              <a:ext uri="{FF2B5EF4-FFF2-40B4-BE49-F238E27FC236}">
                <a16:creationId xmlns:a16="http://schemas.microsoft.com/office/drawing/2014/main" id="{715BD24E-BF6C-472C-8AAA-82499B839BC9}"/>
              </a:ext>
            </a:extLst>
          </p:cNvPr>
          <p:cNvPicPr>
            <a:picLocks noChangeAspect="1"/>
          </p:cNvPicPr>
          <p:nvPr/>
        </p:nvPicPr>
        <p:blipFill>
          <a:blip r:embed="rId2"/>
          <a:stretch>
            <a:fillRect/>
          </a:stretch>
        </p:blipFill>
        <p:spPr>
          <a:xfrm>
            <a:off x="328366" y="4749396"/>
            <a:ext cx="3227108" cy="925272"/>
          </a:xfrm>
          <a:prstGeom prst="rect">
            <a:avLst/>
          </a:prstGeom>
        </p:spPr>
      </p:pic>
      <p:pic>
        <p:nvPicPr>
          <p:cNvPr id="11" name="Resim 10" descr="metin içeren bir resim&#10;&#10;Açıklama otomatik olarak oluşturuldu">
            <a:extLst>
              <a:ext uri="{FF2B5EF4-FFF2-40B4-BE49-F238E27FC236}">
                <a16:creationId xmlns:a16="http://schemas.microsoft.com/office/drawing/2014/main" id="{AB63DAB2-3DBB-4AE9-9303-1183958D7667}"/>
              </a:ext>
            </a:extLst>
          </p:cNvPr>
          <p:cNvPicPr>
            <a:picLocks noChangeAspect="1"/>
          </p:cNvPicPr>
          <p:nvPr/>
        </p:nvPicPr>
        <p:blipFill>
          <a:blip r:embed="rId3"/>
          <a:stretch>
            <a:fillRect/>
          </a:stretch>
        </p:blipFill>
        <p:spPr>
          <a:xfrm>
            <a:off x="4570428" y="4944865"/>
            <a:ext cx="2916023" cy="602809"/>
          </a:xfrm>
          <a:prstGeom prst="rect">
            <a:avLst/>
          </a:prstGeom>
        </p:spPr>
      </p:pic>
      <p:pic>
        <p:nvPicPr>
          <p:cNvPr id="13" name="Resim 12">
            <a:extLst>
              <a:ext uri="{FF2B5EF4-FFF2-40B4-BE49-F238E27FC236}">
                <a16:creationId xmlns:a16="http://schemas.microsoft.com/office/drawing/2014/main" id="{23B0EC62-15A2-405C-B5C1-F8F81040FD99}"/>
              </a:ext>
            </a:extLst>
          </p:cNvPr>
          <p:cNvPicPr>
            <a:picLocks noChangeAspect="1"/>
          </p:cNvPicPr>
          <p:nvPr/>
        </p:nvPicPr>
        <p:blipFill>
          <a:blip r:embed="rId4"/>
          <a:stretch>
            <a:fillRect/>
          </a:stretch>
        </p:blipFill>
        <p:spPr>
          <a:xfrm>
            <a:off x="9348583" y="4843931"/>
            <a:ext cx="1575323" cy="830737"/>
          </a:xfrm>
          <a:prstGeom prst="rect">
            <a:avLst/>
          </a:prstGeom>
        </p:spPr>
      </p:pic>
    </p:spTree>
    <p:extLst>
      <p:ext uri="{BB962C8B-B14F-4D97-AF65-F5344CB8AC3E}">
        <p14:creationId xmlns:p14="http://schemas.microsoft.com/office/powerpoint/2010/main" val="836476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8397" y="6180012"/>
            <a:ext cx="1866524" cy="202732"/>
          </a:xfrm>
          <a:prstGeom prst="rect">
            <a:avLst/>
          </a:prstGeom>
        </p:spPr>
      </p:pic>
      <p:sp>
        <p:nvSpPr>
          <p:cNvPr id="2" name="Metin kutusu 1">
            <a:extLst>
              <a:ext uri="{FF2B5EF4-FFF2-40B4-BE49-F238E27FC236}">
                <a16:creationId xmlns:a16="http://schemas.microsoft.com/office/drawing/2014/main" id="{DC9C8117-9E01-486E-B43F-7B8E5F6711DB}"/>
              </a:ext>
            </a:extLst>
          </p:cNvPr>
          <p:cNvSpPr txBox="1"/>
          <p:nvPr/>
        </p:nvSpPr>
        <p:spPr>
          <a:xfrm>
            <a:off x="583325" y="315013"/>
            <a:ext cx="64984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sng"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ADIM 3- </a:t>
            </a:r>
            <a:r>
              <a:rPr kumimoji="0" lang="tr-TR" sz="1800" b="1" i="0" u="sng"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KİŞİSEL</a:t>
            </a:r>
            <a:r>
              <a:rPr kumimoji="0" lang="tr-TR" sz="1800" b="0" i="0" u="sng"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 </a:t>
            </a:r>
            <a:r>
              <a:rPr kumimoji="0" lang="tr-TR" sz="1800" b="1" i="0" u="sng"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BİLGİLERİ GİRİŞ </a:t>
            </a:r>
          </a:p>
        </p:txBody>
      </p:sp>
      <p:sp>
        <p:nvSpPr>
          <p:cNvPr id="9" name="Metin kutusu 8">
            <a:extLst>
              <a:ext uri="{FF2B5EF4-FFF2-40B4-BE49-F238E27FC236}">
                <a16:creationId xmlns:a16="http://schemas.microsoft.com/office/drawing/2014/main" id="{1731D3A2-7D97-4A4B-8EE6-233639EE52E3}"/>
              </a:ext>
            </a:extLst>
          </p:cNvPr>
          <p:cNvSpPr txBox="1"/>
          <p:nvPr/>
        </p:nvSpPr>
        <p:spPr>
          <a:xfrm>
            <a:off x="583325" y="1209241"/>
            <a:ext cx="3941052" cy="646331"/>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CC9900"/>
              </a:buClr>
              <a:buSzTx/>
              <a:buFont typeface="Courier New" panose="02070309020205020404" pitchFamily="49" charset="0"/>
              <a:buChar char="o"/>
              <a:tabLst/>
              <a:defRPr/>
            </a:pPr>
            <a:r>
              <a:rPr lang="tr-TR" dirty="0">
                <a:solidFill>
                  <a:prstClr val="black"/>
                </a:solidFill>
                <a:latin typeface="Arial" panose="020B0604020202020204" pitchFamily="34" charset="0"/>
                <a:cs typeface="Arial" panose="020B0604020202020204" pitchFamily="34" charset="0"/>
              </a:rPr>
              <a:t>Bu aşamada bilgilerini doldurmalısınız.</a:t>
            </a:r>
          </a:p>
        </p:txBody>
      </p:sp>
      <p:pic>
        <p:nvPicPr>
          <p:cNvPr id="10" name="Resim 9">
            <a:extLst>
              <a:ext uri="{FF2B5EF4-FFF2-40B4-BE49-F238E27FC236}">
                <a16:creationId xmlns:a16="http://schemas.microsoft.com/office/drawing/2014/main" id="{12F54EB7-7FB1-4404-B2F9-C965687E8DF1}"/>
              </a:ext>
            </a:extLst>
          </p:cNvPr>
          <p:cNvPicPr>
            <a:picLocks noChangeAspect="1"/>
          </p:cNvPicPr>
          <p:nvPr/>
        </p:nvPicPr>
        <p:blipFill rotWithShape="1">
          <a:blip r:embed="rId4"/>
          <a:srcRect l="14417" t="29256" r="36942" b="18965"/>
          <a:stretch/>
        </p:blipFill>
        <p:spPr>
          <a:xfrm>
            <a:off x="738424" y="2258652"/>
            <a:ext cx="4838607" cy="3293470"/>
          </a:xfrm>
          <a:prstGeom prst="rect">
            <a:avLst/>
          </a:prstGeom>
        </p:spPr>
      </p:pic>
      <p:sp>
        <p:nvSpPr>
          <p:cNvPr id="11" name="Metin kutusu 10">
            <a:extLst>
              <a:ext uri="{FF2B5EF4-FFF2-40B4-BE49-F238E27FC236}">
                <a16:creationId xmlns:a16="http://schemas.microsoft.com/office/drawing/2014/main" id="{9A42A863-26CA-477B-A15A-AA84543216BB}"/>
              </a:ext>
            </a:extLst>
          </p:cNvPr>
          <p:cNvSpPr txBox="1"/>
          <p:nvPr/>
        </p:nvSpPr>
        <p:spPr>
          <a:xfrm>
            <a:off x="6096000" y="1651590"/>
            <a:ext cx="5979400" cy="3970318"/>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
                <a:srgbClr val="CC9900"/>
              </a:buClr>
              <a:buSzTx/>
              <a:buFont typeface="Courier New" panose="02070309020205020404" pitchFamily="49" charset="0"/>
              <a:buChar char="o"/>
              <a:tabLst/>
              <a:defRPr/>
            </a:pPr>
            <a:r>
              <a:rPr lang="tr-TR" dirty="0">
                <a:solidFill>
                  <a:prstClr val="black"/>
                </a:solidFill>
                <a:latin typeface="Arial" panose="020B0604020202020204" pitchFamily="34" charset="0"/>
                <a:cs typeface="Arial" panose="020B0604020202020204" pitchFamily="34" charset="0"/>
              </a:rPr>
              <a:t>‘</a:t>
            </a:r>
            <a:r>
              <a:rPr lang="tr-TR" dirty="0" err="1">
                <a:solidFill>
                  <a:prstClr val="black"/>
                </a:solidFill>
                <a:latin typeface="Arial" panose="020B0604020202020204" pitchFamily="34" charset="0"/>
                <a:cs typeface="Arial" panose="020B0604020202020204" pitchFamily="34" charset="0"/>
              </a:rPr>
              <a:t>Field</a:t>
            </a:r>
            <a:r>
              <a:rPr lang="tr-TR" dirty="0">
                <a:solidFill>
                  <a:prstClr val="black"/>
                </a:solidFill>
                <a:latin typeface="Arial" panose="020B0604020202020204" pitchFamily="34" charset="0"/>
                <a:cs typeface="Arial" panose="020B0604020202020204" pitchFamily="34" charset="0"/>
              </a:rPr>
              <a:t> of </a:t>
            </a:r>
            <a:r>
              <a:rPr lang="tr-TR" dirty="0" err="1">
                <a:solidFill>
                  <a:prstClr val="black"/>
                </a:solidFill>
                <a:latin typeface="Arial" panose="020B0604020202020204" pitchFamily="34" charset="0"/>
                <a:cs typeface="Arial" panose="020B0604020202020204" pitchFamily="34" charset="0"/>
              </a:rPr>
              <a:t>education</a:t>
            </a:r>
            <a:r>
              <a:rPr lang="tr-TR" dirty="0">
                <a:solidFill>
                  <a:prstClr val="black"/>
                </a:solidFill>
                <a:latin typeface="Arial" panose="020B0604020202020204" pitchFamily="34" charset="0"/>
                <a:cs typeface="Arial" panose="020B0604020202020204" pitchFamily="34" charset="0"/>
              </a:rPr>
              <a:t>’ kısmına bölümünüzü yazmalısınız.</a:t>
            </a:r>
          </a:p>
          <a:p>
            <a:pPr marL="342900" marR="0" lvl="0" indent="-342900" algn="l" defTabSz="914400" rtl="0" eaLnBrk="1" fontAlgn="auto" latinLnBrk="0" hangingPunct="1">
              <a:lnSpc>
                <a:spcPct val="150000"/>
              </a:lnSpc>
              <a:spcBef>
                <a:spcPts val="0"/>
              </a:spcBef>
              <a:spcAft>
                <a:spcPts val="0"/>
              </a:spcAft>
              <a:buClr>
                <a:srgbClr val="CC9900"/>
              </a:buClr>
              <a:buSzTx/>
              <a:buFont typeface="Courier New" panose="02070309020205020404" pitchFamily="49" charset="0"/>
              <a:buChar char="o"/>
              <a:tabLst/>
              <a:defRPr/>
            </a:pPr>
            <a:r>
              <a:rPr lang="tr-TR" dirty="0" err="1">
                <a:solidFill>
                  <a:prstClr val="black"/>
                </a:solidFill>
                <a:latin typeface="Arial" panose="020B0604020202020204" pitchFamily="34" charset="0"/>
                <a:cs typeface="Arial" panose="020B0604020202020204" pitchFamily="34" charset="0"/>
              </a:rPr>
              <a:t>Study</a:t>
            </a:r>
            <a:r>
              <a:rPr lang="tr-TR" dirty="0">
                <a:solidFill>
                  <a:prstClr val="black"/>
                </a:solidFill>
                <a:latin typeface="Arial" panose="020B0604020202020204" pitchFamily="34" charset="0"/>
                <a:cs typeface="Arial" panose="020B0604020202020204" pitchFamily="34" charset="0"/>
              </a:rPr>
              <a:t> </a:t>
            </a:r>
            <a:r>
              <a:rPr lang="tr-TR" dirty="0" err="1">
                <a:solidFill>
                  <a:prstClr val="black"/>
                </a:solidFill>
                <a:latin typeface="Arial" panose="020B0604020202020204" pitchFamily="34" charset="0"/>
                <a:cs typeface="Arial" panose="020B0604020202020204" pitchFamily="34" charset="0"/>
              </a:rPr>
              <a:t>Cycle</a:t>
            </a:r>
            <a:r>
              <a:rPr lang="tr-TR" dirty="0">
                <a:solidFill>
                  <a:prstClr val="black"/>
                </a:solidFill>
                <a:latin typeface="Arial" panose="020B0604020202020204" pitchFamily="34" charset="0"/>
                <a:cs typeface="Arial" panose="020B0604020202020204" pitchFamily="34" charset="0"/>
              </a:rPr>
              <a:t> kısmında; Lisans düzeyini </a:t>
            </a:r>
            <a:r>
              <a:rPr lang="tr-TR" dirty="0" err="1">
                <a:solidFill>
                  <a:prstClr val="black"/>
                </a:solidFill>
                <a:latin typeface="Arial" panose="020B0604020202020204" pitchFamily="34" charset="0"/>
                <a:cs typeface="Arial" panose="020B0604020202020204" pitchFamily="34" charset="0"/>
              </a:rPr>
              <a:t>Bachelor</a:t>
            </a:r>
            <a:r>
              <a:rPr lang="tr-TR" dirty="0">
                <a:solidFill>
                  <a:prstClr val="black"/>
                </a:solidFill>
                <a:latin typeface="Arial" panose="020B0604020202020204" pitchFamily="34" charset="0"/>
                <a:cs typeface="Arial" panose="020B0604020202020204" pitchFamily="34" charset="0"/>
              </a:rPr>
              <a:t> </a:t>
            </a:r>
            <a:r>
              <a:rPr lang="tr-TR" dirty="0" err="1">
                <a:solidFill>
                  <a:prstClr val="black"/>
                </a:solidFill>
                <a:latin typeface="Arial" panose="020B0604020202020204" pitchFamily="34" charset="0"/>
                <a:cs typeface="Arial" panose="020B0604020202020204" pitchFamily="34" charset="0"/>
              </a:rPr>
              <a:t>degree</a:t>
            </a:r>
            <a:r>
              <a:rPr lang="tr-TR" dirty="0">
                <a:solidFill>
                  <a:prstClr val="black"/>
                </a:solidFill>
                <a:latin typeface="Arial" panose="020B0604020202020204" pitchFamily="34" charset="0"/>
                <a:cs typeface="Arial" panose="020B0604020202020204" pitchFamily="34" charset="0"/>
              </a:rPr>
              <a:t> (</a:t>
            </a:r>
            <a:r>
              <a:rPr lang="tr-TR" dirty="0" err="1">
                <a:solidFill>
                  <a:prstClr val="black"/>
                </a:solidFill>
                <a:latin typeface="Arial" panose="020B0604020202020204" pitchFamily="34" charset="0"/>
                <a:cs typeface="Arial" panose="020B0604020202020204" pitchFamily="34" charset="0"/>
              </a:rPr>
              <a:t>firs</a:t>
            </a:r>
            <a:r>
              <a:rPr lang="tr-TR" dirty="0">
                <a:solidFill>
                  <a:prstClr val="black"/>
                </a:solidFill>
                <a:latin typeface="Arial" panose="020B0604020202020204" pitchFamily="34" charset="0"/>
                <a:cs typeface="Arial" panose="020B0604020202020204" pitchFamily="34" charset="0"/>
              </a:rPr>
              <a:t> </a:t>
            </a:r>
            <a:r>
              <a:rPr lang="tr-TR" dirty="0" err="1">
                <a:solidFill>
                  <a:prstClr val="black"/>
                </a:solidFill>
                <a:latin typeface="Arial" panose="020B0604020202020204" pitchFamily="34" charset="0"/>
                <a:cs typeface="Arial" panose="020B0604020202020204" pitchFamily="34" charset="0"/>
              </a:rPr>
              <a:t>cycle</a:t>
            </a:r>
            <a:r>
              <a:rPr lang="tr-TR" dirty="0">
                <a:solidFill>
                  <a:prstClr val="black"/>
                </a:solidFill>
                <a:latin typeface="Arial" panose="020B0604020202020204" pitchFamily="34" charset="0"/>
                <a:cs typeface="Arial" panose="020B0604020202020204" pitchFamily="34" charset="0"/>
              </a:rPr>
              <a:t>), yüksek lisans düzeyini </a:t>
            </a:r>
            <a:r>
              <a:rPr lang="tr-TR" dirty="0" err="1">
                <a:solidFill>
                  <a:prstClr val="black"/>
                </a:solidFill>
                <a:latin typeface="Arial" panose="020B0604020202020204" pitchFamily="34" charset="0"/>
                <a:cs typeface="Arial" panose="020B0604020202020204" pitchFamily="34" charset="0"/>
              </a:rPr>
              <a:t>Masters</a:t>
            </a:r>
            <a:r>
              <a:rPr lang="tr-TR" dirty="0">
                <a:solidFill>
                  <a:prstClr val="black"/>
                </a:solidFill>
                <a:latin typeface="Arial" panose="020B0604020202020204" pitchFamily="34" charset="0"/>
                <a:cs typeface="Arial" panose="020B0604020202020204" pitchFamily="34" charset="0"/>
              </a:rPr>
              <a:t> </a:t>
            </a:r>
            <a:r>
              <a:rPr lang="tr-TR" dirty="0" err="1">
                <a:solidFill>
                  <a:prstClr val="black"/>
                </a:solidFill>
                <a:latin typeface="Arial" panose="020B0604020202020204" pitchFamily="34" charset="0"/>
                <a:cs typeface="Arial" panose="020B0604020202020204" pitchFamily="34" charset="0"/>
              </a:rPr>
              <a:t>degree</a:t>
            </a:r>
            <a:r>
              <a:rPr lang="tr-TR" dirty="0">
                <a:solidFill>
                  <a:prstClr val="black"/>
                </a:solidFill>
                <a:latin typeface="Arial" panose="020B0604020202020204" pitchFamily="34" charset="0"/>
                <a:cs typeface="Arial" panose="020B0604020202020204" pitchFamily="34" charset="0"/>
              </a:rPr>
              <a:t> (</a:t>
            </a:r>
            <a:r>
              <a:rPr lang="tr-TR" dirty="0" err="1">
                <a:solidFill>
                  <a:prstClr val="black"/>
                </a:solidFill>
                <a:latin typeface="Arial" panose="020B0604020202020204" pitchFamily="34" charset="0"/>
                <a:cs typeface="Arial" panose="020B0604020202020204" pitchFamily="34" charset="0"/>
              </a:rPr>
              <a:t>second</a:t>
            </a:r>
            <a:r>
              <a:rPr lang="tr-TR" dirty="0">
                <a:solidFill>
                  <a:prstClr val="black"/>
                </a:solidFill>
                <a:latin typeface="Arial" panose="020B0604020202020204" pitchFamily="34" charset="0"/>
                <a:cs typeface="Arial" panose="020B0604020202020204" pitchFamily="34" charset="0"/>
              </a:rPr>
              <a:t> </a:t>
            </a:r>
            <a:r>
              <a:rPr lang="tr-TR" dirty="0" err="1">
                <a:solidFill>
                  <a:prstClr val="black"/>
                </a:solidFill>
                <a:latin typeface="Arial" panose="020B0604020202020204" pitchFamily="34" charset="0"/>
                <a:cs typeface="Arial" panose="020B0604020202020204" pitchFamily="34" charset="0"/>
              </a:rPr>
              <a:t>cycle</a:t>
            </a:r>
            <a:r>
              <a:rPr lang="tr-TR" dirty="0">
                <a:solidFill>
                  <a:prstClr val="black"/>
                </a:solidFill>
                <a:latin typeface="Arial" panose="020B0604020202020204" pitchFamily="34" charset="0"/>
                <a:cs typeface="Arial" panose="020B0604020202020204" pitchFamily="34" charset="0"/>
              </a:rPr>
              <a:t>), </a:t>
            </a:r>
            <a:r>
              <a:rPr lang="tr-TR" dirty="0" err="1">
                <a:solidFill>
                  <a:prstClr val="black"/>
                </a:solidFill>
                <a:latin typeface="Arial" panose="020B0604020202020204" pitchFamily="34" charset="0"/>
                <a:cs typeface="Arial" panose="020B0604020202020204" pitchFamily="34" charset="0"/>
              </a:rPr>
              <a:t>doktara</a:t>
            </a:r>
            <a:r>
              <a:rPr lang="tr-TR" dirty="0">
                <a:solidFill>
                  <a:prstClr val="black"/>
                </a:solidFill>
                <a:latin typeface="Arial" panose="020B0604020202020204" pitchFamily="34" charset="0"/>
                <a:cs typeface="Arial" panose="020B0604020202020204" pitchFamily="34" charset="0"/>
              </a:rPr>
              <a:t> derecesini ise </a:t>
            </a:r>
            <a:r>
              <a:rPr lang="tr-TR" dirty="0" err="1">
                <a:solidFill>
                  <a:prstClr val="black"/>
                </a:solidFill>
                <a:latin typeface="Arial" panose="020B0604020202020204" pitchFamily="34" charset="0"/>
                <a:cs typeface="Arial" panose="020B0604020202020204" pitchFamily="34" charset="0"/>
              </a:rPr>
              <a:t>Doctorate</a:t>
            </a:r>
            <a:r>
              <a:rPr lang="tr-TR" dirty="0">
                <a:solidFill>
                  <a:prstClr val="black"/>
                </a:solidFill>
                <a:latin typeface="Arial" panose="020B0604020202020204" pitchFamily="34" charset="0"/>
                <a:cs typeface="Arial" panose="020B0604020202020204" pitchFamily="34" charset="0"/>
              </a:rPr>
              <a:t> </a:t>
            </a:r>
            <a:r>
              <a:rPr lang="tr-TR" dirty="0" err="1">
                <a:solidFill>
                  <a:prstClr val="black"/>
                </a:solidFill>
                <a:latin typeface="Arial" panose="020B0604020202020204" pitchFamily="34" charset="0"/>
                <a:cs typeface="Arial" panose="020B0604020202020204" pitchFamily="34" charset="0"/>
              </a:rPr>
              <a:t>degree</a:t>
            </a:r>
            <a:r>
              <a:rPr lang="tr-TR" dirty="0">
                <a:solidFill>
                  <a:prstClr val="black"/>
                </a:solidFill>
                <a:latin typeface="Arial" panose="020B0604020202020204" pitchFamily="34" charset="0"/>
                <a:cs typeface="Arial" panose="020B0604020202020204" pitchFamily="34" charset="0"/>
              </a:rPr>
              <a:t> (</a:t>
            </a:r>
            <a:r>
              <a:rPr lang="tr-TR" dirty="0" err="1">
                <a:solidFill>
                  <a:prstClr val="black"/>
                </a:solidFill>
                <a:latin typeface="Arial" panose="020B0604020202020204" pitchFamily="34" charset="0"/>
                <a:cs typeface="Arial" panose="020B0604020202020204" pitchFamily="34" charset="0"/>
              </a:rPr>
              <a:t>third</a:t>
            </a:r>
            <a:r>
              <a:rPr lang="tr-TR" dirty="0">
                <a:solidFill>
                  <a:prstClr val="black"/>
                </a:solidFill>
                <a:latin typeface="Arial" panose="020B0604020202020204" pitchFamily="34" charset="0"/>
                <a:cs typeface="Arial" panose="020B0604020202020204" pitchFamily="34" charset="0"/>
              </a:rPr>
              <a:t> </a:t>
            </a:r>
            <a:r>
              <a:rPr lang="tr-TR" dirty="0" err="1">
                <a:solidFill>
                  <a:prstClr val="black"/>
                </a:solidFill>
                <a:latin typeface="Arial" panose="020B0604020202020204" pitchFamily="34" charset="0"/>
                <a:cs typeface="Arial" panose="020B0604020202020204" pitchFamily="34" charset="0"/>
              </a:rPr>
              <a:t>cycle</a:t>
            </a:r>
            <a:r>
              <a:rPr lang="tr-TR" dirty="0">
                <a:solidFill>
                  <a:prstClr val="black"/>
                </a:solidFill>
                <a:latin typeface="Arial" panose="020B0604020202020204" pitchFamily="34" charset="0"/>
                <a:cs typeface="Arial" panose="020B0604020202020204" pitchFamily="34" charset="0"/>
              </a:rPr>
              <a:t>) ifade eder. Lisans öğrencilerimiz </a:t>
            </a:r>
            <a:r>
              <a:rPr lang="tr-TR" dirty="0" err="1">
                <a:solidFill>
                  <a:prstClr val="black"/>
                </a:solidFill>
                <a:latin typeface="Arial" panose="020B0604020202020204" pitchFamily="34" charset="0"/>
                <a:cs typeface="Arial" panose="020B0604020202020204" pitchFamily="34" charset="0"/>
              </a:rPr>
              <a:t>Study</a:t>
            </a:r>
            <a:r>
              <a:rPr lang="tr-TR" dirty="0">
                <a:solidFill>
                  <a:prstClr val="black"/>
                </a:solidFill>
                <a:latin typeface="Arial" panose="020B0604020202020204" pitchFamily="34" charset="0"/>
                <a:cs typeface="Arial" panose="020B0604020202020204" pitchFamily="34" charset="0"/>
              </a:rPr>
              <a:t> </a:t>
            </a:r>
            <a:r>
              <a:rPr lang="tr-TR" dirty="0" err="1">
                <a:solidFill>
                  <a:prstClr val="black"/>
                </a:solidFill>
                <a:latin typeface="Arial" panose="020B0604020202020204" pitchFamily="34" charset="0"/>
                <a:cs typeface="Arial" panose="020B0604020202020204" pitchFamily="34" charset="0"/>
              </a:rPr>
              <a:t>Cycle</a:t>
            </a:r>
            <a:r>
              <a:rPr lang="tr-TR" dirty="0">
                <a:solidFill>
                  <a:prstClr val="black"/>
                </a:solidFill>
                <a:latin typeface="Arial" panose="020B0604020202020204" pitchFamily="34" charset="0"/>
                <a:cs typeface="Arial" panose="020B0604020202020204" pitchFamily="34" charset="0"/>
              </a:rPr>
              <a:t> kısmında </a:t>
            </a:r>
            <a:r>
              <a:rPr lang="tr-TR" dirty="0" err="1">
                <a:solidFill>
                  <a:prstClr val="black"/>
                </a:solidFill>
                <a:latin typeface="Arial" panose="020B0604020202020204" pitchFamily="34" charset="0"/>
                <a:cs typeface="Arial" panose="020B0604020202020204" pitchFamily="34" charset="0"/>
              </a:rPr>
              <a:t>bachelor</a:t>
            </a:r>
            <a:r>
              <a:rPr lang="tr-TR" dirty="0">
                <a:solidFill>
                  <a:prstClr val="black"/>
                </a:solidFill>
                <a:latin typeface="Arial" panose="020B0604020202020204" pitchFamily="34" charset="0"/>
                <a:cs typeface="Arial" panose="020B0604020202020204" pitchFamily="34" charset="0"/>
              </a:rPr>
              <a:t> </a:t>
            </a:r>
            <a:r>
              <a:rPr lang="tr-TR" dirty="0" err="1">
                <a:solidFill>
                  <a:prstClr val="black"/>
                </a:solidFill>
                <a:latin typeface="Arial" panose="020B0604020202020204" pitchFamily="34" charset="0"/>
                <a:cs typeface="Arial" panose="020B0604020202020204" pitchFamily="34" charset="0"/>
              </a:rPr>
              <a:t>degree</a:t>
            </a:r>
            <a:r>
              <a:rPr lang="tr-TR" dirty="0">
                <a:solidFill>
                  <a:prstClr val="black"/>
                </a:solidFill>
                <a:latin typeface="Arial" panose="020B0604020202020204" pitchFamily="34" charset="0"/>
                <a:cs typeface="Arial" panose="020B0604020202020204" pitchFamily="34" charset="0"/>
              </a:rPr>
              <a:t> kısmını tercih etmelilerdir. </a:t>
            </a:r>
          </a:p>
          <a:p>
            <a:pPr marL="342900" marR="0" lvl="0" indent="-342900" algn="l" defTabSz="914400" rtl="0" eaLnBrk="1" fontAlgn="auto" latinLnBrk="0" hangingPunct="1">
              <a:lnSpc>
                <a:spcPct val="100000"/>
              </a:lnSpc>
              <a:spcBef>
                <a:spcPts val="0"/>
              </a:spcBef>
              <a:spcAft>
                <a:spcPts val="0"/>
              </a:spcAft>
              <a:buClr>
                <a:srgbClr val="CC9900"/>
              </a:buClr>
              <a:buSzTx/>
              <a:buFont typeface="Courier New" panose="02070309020205020404" pitchFamily="49" charset="0"/>
              <a:buChar char="o"/>
              <a:tabLst/>
              <a:defRPr/>
            </a:pPr>
            <a:endParaRPr lang="tr-TR" dirty="0">
              <a:solidFill>
                <a:prstClr val="black"/>
              </a:solidFill>
              <a:latin typeface="Arial" panose="020B0604020202020204" pitchFamily="34" charset="0"/>
              <a:cs typeface="Arial" panose="020B0604020202020204" pitchFamily="34" charset="0"/>
            </a:endParaRPr>
          </a:p>
          <a:p>
            <a:pPr algn="l"/>
            <a:endParaRPr lang="tr-TR"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6147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pic>
        <p:nvPicPr>
          <p:cNvPr id="3" name="Resim 2">
            <a:extLst>
              <a:ext uri="{FF2B5EF4-FFF2-40B4-BE49-F238E27FC236}">
                <a16:creationId xmlns:a16="http://schemas.microsoft.com/office/drawing/2014/main" id="{C4880E85-6B6F-427F-8942-8D42A7AB4212}"/>
              </a:ext>
            </a:extLst>
          </p:cNvPr>
          <p:cNvPicPr>
            <a:picLocks noChangeAspect="1"/>
          </p:cNvPicPr>
          <p:nvPr/>
        </p:nvPicPr>
        <p:blipFill rotWithShape="1">
          <a:blip r:embed="rId4"/>
          <a:srcRect l="13047" t="43472" r="15156" b="30556"/>
          <a:stretch/>
        </p:blipFill>
        <p:spPr>
          <a:xfrm>
            <a:off x="1466850" y="994687"/>
            <a:ext cx="8753476" cy="1781176"/>
          </a:xfrm>
          <a:prstGeom prst="rect">
            <a:avLst/>
          </a:prstGeom>
        </p:spPr>
      </p:pic>
      <p:sp>
        <p:nvSpPr>
          <p:cNvPr id="9" name="Metin kutusu 8">
            <a:extLst>
              <a:ext uri="{FF2B5EF4-FFF2-40B4-BE49-F238E27FC236}">
                <a16:creationId xmlns:a16="http://schemas.microsoft.com/office/drawing/2014/main" id="{C2BE0B09-457E-460E-B6B6-B24B63A31D2D}"/>
              </a:ext>
            </a:extLst>
          </p:cNvPr>
          <p:cNvSpPr txBox="1"/>
          <p:nvPr/>
        </p:nvSpPr>
        <p:spPr>
          <a:xfrm>
            <a:off x="1551424" y="2929772"/>
            <a:ext cx="8753476" cy="2723823"/>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
                <a:srgbClr val="CC9900"/>
              </a:buClr>
              <a:buSzTx/>
              <a:buFont typeface="Courier New" panose="02070309020205020404" pitchFamily="49" charset="0"/>
              <a:buChar char="o"/>
              <a:tabLst/>
              <a:defRPr/>
            </a:pPr>
            <a:r>
              <a:rPr lang="tr-TR" dirty="0">
                <a:solidFill>
                  <a:prstClr val="black"/>
                </a:solidFill>
                <a:latin typeface="Arial" panose="020B0604020202020204" pitchFamily="34" charset="0"/>
                <a:cs typeface="Arial" panose="020B0604020202020204" pitchFamily="34" charset="0"/>
              </a:rPr>
              <a:t>‘</a:t>
            </a:r>
            <a:r>
              <a:rPr lang="tr-TR" dirty="0" err="1">
                <a:solidFill>
                  <a:prstClr val="black"/>
                </a:solidFill>
                <a:latin typeface="Arial" panose="020B0604020202020204" pitchFamily="34" charset="0"/>
                <a:cs typeface="Arial" panose="020B0604020202020204" pitchFamily="34" charset="0"/>
              </a:rPr>
              <a:t>Next</a:t>
            </a:r>
            <a:r>
              <a:rPr lang="tr-TR" dirty="0">
                <a:solidFill>
                  <a:prstClr val="black"/>
                </a:solidFill>
                <a:latin typeface="Arial" panose="020B0604020202020204" pitchFamily="34" charset="0"/>
                <a:cs typeface="Arial" panose="020B0604020202020204" pitchFamily="34" charset="0"/>
              </a:rPr>
              <a:t>’ dediğimizde </a:t>
            </a:r>
            <a:r>
              <a:rPr lang="tr-TR" dirty="0" err="1">
                <a:solidFill>
                  <a:prstClr val="black"/>
                </a:solidFill>
                <a:latin typeface="Arial" panose="020B0604020202020204" pitchFamily="34" charset="0"/>
                <a:cs typeface="Arial" panose="020B0604020202020204" pitchFamily="34" charset="0"/>
              </a:rPr>
              <a:t>OLA’nın</a:t>
            </a:r>
            <a:r>
              <a:rPr lang="tr-TR" dirty="0">
                <a:solidFill>
                  <a:prstClr val="black"/>
                </a:solidFill>
                <a:latin typeface="Arial" panose="020B0604020202020204" pitchFamily="34" charset="0"/>
                <a:cs typeface="Arial" panose="020B0604020202020204" pitchFamily="34" charset="0"/>
              </a:rPr>
              <a:t> ikinci basamağı olan gönderen kurum bilgileri kısmına gelmiş oluyoruz. </a:t>
            </a:r>
          </a:p>
          <a:p>
            <a:pPr marL="342900" marR="0" lvl="0" indent="-342900" algn="l" defTabSz="914400" rtl="0" eaLnBrk="1" fontAlgn="auto" latinLnBrk="0" hangingPunct="1">
              <a:lnSpc>
                <a:spcPct val="150000"/>
              </a:lnSpc>
              <a:spcBef>
                <a:spcPts val="0"/>
              </a:spcBef>
              <a:spcAft>
                <a:spcPts val="0"/>
              </a:spcAft>
              <a:buClr>
                <a:srgbClr val="CC9900"/>
              </a:buClr>
              <a:buSzTx/>
              <a:buFont typeface="Courier New" panose="02070309020205020404" pitchFamily="49" charset="0"/>
              <a:buChar char="o"/>
              <a:tabLst/>
              <a:defRPr/>
            </a:pPr>
            <a:r>
              <a:rPr lang="tr-TR" dirty="0">
                <a:solidFill>
                  <a:prstClr val="black"/>
                </a:solidFill>
                <a:latin typeface="Arial" panose="020B0604020202020204" pitchFamily="34" charset="0"/>
                <a:cs typeface="Arial" panose="020B0604020202020204" pitchFamily="34" charset="0"/>
              </a:rPr>
              <a:t>Gönderen ve kabul eden kurum bilgilerini doğru doldurmanız oldukça önemli. </a:t>
            </a:r>
            <a:r>
              <a:rPr lang="tr-TR" dirty="0" err="1">
                <a:solidFill>
                  <a:prstClr val="black"/>
                </a:solidFill>
                <a:latin typeface="Arial" panose="020B0604020202020204" pitchFamily="34" charset="0"/>
                <a:cs typeface="Arial" panose="020B0604020202020204" pitchFamily="34" charset="0"/>
              </a:rPr>
              <a:t>Koordinatölerinizin</a:t>
            </a:r>
            <a:r>
              <a:rPr lang="tr-TR" dirty="0">
                <a:solidFill>
                  <a:prstClr val="black"/>
                </a:solidFill>
                <a:latin typeface="Arial" panose="020B0604020202020204" pitchFamily="34" charset="0"/>
                <a:cs typeface="Arial" panose="020B0604020202020204" pitchFamily="34" charset="0"/>
              </a:rPr>
              <a:t> maillerini yanlış yazmanız durumunda anlaşmanın onlara ulaşamayacağını unutmamalısınız.</a:t>
            </a:r>
          </a:p>
          <a:p>
            <a:pPr marL="342900" marR="0" lvl="0" indent="-342900" algn="l" defTabSz="914400" rtl="0" eaLnBrk="1" fontAlgn="auto" latinLnBrk="0" hangingPunct="1">
              <a:lnSpc>
                <a:spcPct val="100000"/>
              </a:lnSpc>
              <a:spcBef>
                <a:spcPts val="0"/>
              </a:spcBef>
              <a:spcAft>
                <a:spcPts val="0"/>
              </a:spcAft>
              <a:buClr>
                <a:srgbClr val="CC9900"/>
              </a:buClr>
              <a:buSzTx/>
              <a:buFont typeface="Courier New" panose="02070309020205020404" pitchFamily="49" charset="0"/>
              <a:buChar char="o"/>
              <a:tabLst/>
              <a:defRPr/>
            </a:pPr>
            <a:endParaRPr lang="tr-TR" dirty="0">
              <a:solidFill>
                <a:prstClr val="black"/>
              </a:solidFill>
              <a:latin typeface="Arial" panose="020B0604020202020204" pitchFamily="34" charset="0"/>
              <a:cs typeface="Arial" panose="020B0604020202020204" pitchFamily="34" charset="0"/>
            </a:endParaRPr>
          </a:p>
          <a:p>
            <a:pPr algn="l"/>
            <a:endParaRPr lang="tr-TR" dirty="0">
              <a:solidFill>
                <a:prstClr val="black"/>
              </a:solidFill>
              <a:latin typeface="Arial" panose="020B0604020202020204" pitchFamily="34" charset="0"/>
              <a:cs typeface="Arial" panose="020B0604020202020204" pitchFamily="34" charset="0"/>
            </a:endParaRPr>
          </a:p>
        </p:txBody>
      </p:sp>
      <p:sp>
        <p:nvSpPr>
          <p:cNvPr id="10" name="Metin kutusu 9">
            <a:extLst>
              <a:ext uri="{FF2B5EF4-FFF2-40B4-BE49-F238E27FC236}">
                <a16:creationId xmlns:a16="http://schemas.microsoft.com/office/drawing/2014/main" id="{93EA66BA-263E-4DAA-AD10-2F9B164B16E6}"/>
              </a:ext>
            </a:extLst>
          </p:cNvPr>
          <p:cNvSpPr txBox="1"/>
          <p:nvPr/>
        </p:nvSpPr>
        <p:spPr>
          <a:xfrm>
            <a:off x="583325" y="315013"/>
            <a:ext cx="64984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ADIM </a:t>
            </a:r>
            <a:r>
              <a:rPr lang="tr-TR" u="sng" dirty="0">
                <a:solidFill>
                  <a:srgbClr val="44546A"/>
                </a:solidFill>
                <a:latin typeface="Arial" panose="020B0604020202020204" pitchFamily="34" charset="0"/>
                <a:cs typeface="Arial" panose="020B0604020202020204" pitchFamily="34" charset="0"/>
              </a:rPr>
              <a:t>4</a:t>
            </a:r>
            <a:r>
              <a:rPr kumimoji="0" lang="tr-TR" sz="1800" b="0"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 </a:t>
            </a:r>
            <a:r>
              <a:rPr kumimoji="0" lang="tr-TR" sz="1800" b="1"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GÖNDEREN KURUM BİLGİLERİNİ GİRİŞ </a:t>
            </a:r>
          </a:p>
        </p:txBody>
      </p:sp>
    </p:spTree>
    <p:extLst>
      <p:ext uri="{BB962C8B-B14F-4D97-AF65-F5344CB8AC3E}">
        <p14:creationId xmlns:p14="http://schemas.microsoft.com/office/powerpoint/2010/main" val="3798759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9" name="Metin kutusu 8">
            <a:extLst>
              <a:ext uri="{FF2B5EF4-FFF2-40B4-BE49-F238E27FC236}">
                <a16:creationId xmlns:a16="http://schemas.microsoft.com/office/drawing/2014/main" id="{C2BE0B09-457E-460E-B6B6-B24B63A31D2D}"/>
              </a:ext>
            </a:extLst>
          </p:cNvPr>
          <p:cNvSpPr txBox="1"/>
          <p:nvPr/>
        </p:nvSpPr>
        <p:spPr>
          <a:xfrm>
            <a:off x="989449" y="4586414"/>
            <a:ext cx="8753476" cy="872034"/>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
                <a:srgbClr val="CC9900"/>
              </a:buClr>
              <a:buSzTx/>
              <a:buFont typeface="Courier New" panose="02070309020205020404" pitchFamily="49" charset="0"/>
              <a:buChar char="o"/>
              <a:tabLst/>
              <a:defRPr/>
            </a:pPr>
            <a:r>
              <a:rPr lang="tr-TR" dirty="0">
                <a:solidFill>
                  <a:prstClr val="black"/>
                </a:solidFill>
                <a:latin typeface="Arial" panose="020B0604020202020204" pitchFamily="34" charset="0"/>
                <a:cs typeface="Arial" panose="020B0604020202020204" pitchFamily="34" charset="0"/>
              </a:rPr>
              <a:t>İzmir Bakırçay Üniversitesi’ni seçtiğinizde adres ve Erasmus Kodu bilgileri otomatik olarak gelecektir. </a:t>
            </a:r>
          </a:p>
        </p:txBody>
      </p:sp>
      <p:sp>
        <p:nvSpPr>
          <p:cNvPr id="10" name="Metin kutusu 9">
            <a:extLst>
              <a:ext uri="{FF2B5EF4-FFF2-40B4-BE49-F238E27FC236}">
                <a16:creationId xmlns:a16="http://schemas.microsoft.com/office/drawing/2014/main" id="{93EA66BA-263E-4DAA-AD10-2F9B164B16E6}"/>
              </a:ext>
            </a:extLst>
          </p:cNvPr>
          <p:cNvSpPr txBox="1"/>
          <p:nvPr/>
        </p:nvSpPr>
        <p:spPr>
          <a:xfrm>
            <a:off x="583325" y="315013"/>
            <a:ext cx="64984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ADIM </a:t>
            </a:r>
            <a:r>
              <a:rPr lang="tr-TR" u="sng" dirty="0">
                <a:solidFill>
                  <a:srgbClr val="44546A"/>
                </a:solidFill>
                <a:latin typeface="Arial" panose="020B0604020202020204" pitchFamily="34" charset="0"/>
                <a:cs typeface="Arial" panose="020B0604020202020204" pitchFamily="34" charset="0"/>
              </a:rPr>
              <a:t>4</a:t>
            </a:r>
            <a:r>
              <a:rPr kumimoji="0" lang="tr-TR" sz="1800" b="0"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 </a:t>
            </a:r>
            <a:r>
              <a:rPr kumimoji="0" lang="tr-TR" sz="1800" b="1"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GÖNDEREN KURUM BİLGİLERİNİ GİRİŞ </a:t>
            </a:r>
          </a:p>
        </p:txBody>
      </p:sp>
      <p:pic>
        <p:nvPicPr>
          <p:cNvPr id="8" name="Resim 7">
            <a:extLst>
              <a:ext uri="{FF2B5EF4-FFF2-40B4-BE49-F238E27FC236}">
                <a16:creationId xmlns:a16="http://schemas.microsoft.com/office/drawing/2014/main" id="{4008554F-E125-4711-8A1F-617679299396}"/>
              </a:ext>
            </a:extLst>
          </p:cNvPr>
          <p:cNvPicPr>
            <a:picLocks noChangeAspect="1"/>
          </p:cNvPicPr>
          <p:nvPr/>
        </p:nvPicPr>
        <p:blipFill rotWithShape="1">
          <a:blip r:embed="rId4"/>
          <a:srcRect l="13658" t="36634" r="15492" b="9975"/>
          <a:stretch/>
        </p:blipFill>
        <p:spPr>
          <a:xfrm>
            <a:off x="826826" y="815505"/>
            <a:ext cx="7856739" cy="3330398"/>
          </a:xfrm>
          <a:prstGeom prst="rect">
            <a:avLst/>
          </a:prstGeom>
        </p:spPr>
      </p:pic>
    </p:spTree>
    <p:extLst>
      <p:ext uri="{BB962C8B-B14F-4D97-AF65-F5344CB8AC3E}">
        <p14:creationId xmlns:p14="http://schemas.microsoft.com/office/powerpoint/2010/main" val="1469121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9" name="Metin kutusu 8">
            <a:extLst>
              <a:ext uri="{FF2B5EF4-FFF2-40B4-BE49-F238E27FC236}">
                <a16:creationId xmlns:a16="http://schemas.microsoft.com/office/drawing/2014/main" id="{C2BE0B09-457E-460E-B6B6-B24B63A31D2D}"/>
              </a:ext>
            </a:extLst>
          </p:cNvPr>
          <p:cNvSpPr txBox="1"/>
          <p:nvPr/>
        </p:nvSpPr>
        <p:spPr>
          <a:xfrm>
            <a:off x="651163" y="4579219"/>
            <a:ext cx="10458839" cy="872034"/>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
                <a:srgbClr val="CC9900"/>
              </a:buClr>
              <a:buSzTx/>
              <a:buFont typeface="Courier New" panose="02070309020205020404" pitchFamily="49" charset="0"/>
              <a:buChar char="o"/>
              <a:tabLst/>
              <a:defRPr/>
            </a:pPr>
            <a:r>
              <a:rPr lang="tr-TR" dirty="0">
                <a:solidFill>
                  <a:prstClr val="black"/>
                </a:solidFill>
                <a:latin typeface="Arial" panose="020B0604020202020204" pitchFamily="34" charset="0"/>
                <a:cs typeface="Arial" panose="020B0604020202020204" pitchFamily="34" charset="0"/>
              </a:rPr>
              <a:t>‘</a:t>
            </a:r>
            <a:r>
              <a:rPr lang="tr-TR" dirty="0" err="1">
                <a:solidFill>
                  <a:prstClr val="black"/>
                </a:solidFill>
                <a:latin typeface="Arial" panose="020B0604020202020204" pitchFamily="34" charset="0"/>
                <a:cs typeface="Arial" panose="020B0604020202020204" pitchFamily="34" charset="0"/>
              </a:rPr>
              <a:t>Sending</a:t>
            </a:r>
            <a:r>
              <a:rPr lang="tr-TR" dirty="0">
                <a:solidFill>
                  <a:prstClr val="black"/>
                </a:solidFill>
                <a:latin typeface="Arial" panose="020B0604020202020204" pitchFamily="34" charset="0"/>
                <a:cs typeface="Arial" panose="020B0604020202020204" pitchFamily="34" charset="0"/>
              </a:rPr>
              <a:t> </a:t>
            </a:r>
            <a:r>
              <a:rPr lang="tr-TR" dirty="0" err="1">
                <a:solidFill>
                  <a:prstClr val="black"/>
                </a:solidFill>
                <a:latin typeface="Arial" panose="020B0604020202020204" pitchFamily="34" charset="0"/>
                <a:cs typeface="Arial" panose="020B0604020202020204" pitchFamily="34" charset="0"/>
              </a:rPr>
              <a:t>responsible</a:t>
            </a:r>
            <a:r>
              <a:rPr lang="tr-TR" dirty="0">
                <a:solidFill>
                  <a:prstClr val="black"/>
                </a:solidFill>
                <a:latin typeface="Arial" panose="020B0604020202020204" pitchFamily="34" charset="0"/>
                <a:cs typeface="Arial" panose="020B0604020202020204" pitchFamily="34" charset="0"/>
              </a:rPr>
              <a:t> </a:t>
            </a:r>
            <a:r>
              <a:rPr lang="tr-TR" dirty="0" err="1">
                <a:solidFill>
                  <a:prstClr val="black"/>
                </a:solidFill>
                <a:latin typeface="Arial" panose="020B0604020202020204" pitchFamily="34" charset="0"/>
                <a:cs typeface="Arial" panose="020B0604020202020204" pitchFamily="34" charset="0"/>
              </a:rPr>
              <a:t>person</a:t>
            </a:r>
            <a:r>
              <a:rPr lang="tr-TR" dirty="0">
                <a:solidFill>
                  <a:prstClr val="black"/>
                </a:solidFill>
                <a:latin typeface="Arial" panose="020B0604020202020204" pitchFamily="34" charset="0"/>
                <a:cs typeface="Arial" panose="020B0604020202020204" pitchFamily="34" charset="0"/>
              </a:rPr>
              <a:t>’ kısmına Bölüm Koordinatörünüzün bilgilerini girmelisiniz. E-mail adresine Hocanızın kurumsal e-posta adresini giriniz. </a:t>
            </a:r>
          </a:p>
        </p:txBody>
      </p:sp>
      <p:sp>
        <p:nvSpPr>
          <p:cNvPr id="10" name="Metin kutusu 9">
            <a:extLst>
              <a:ext uri="{FF2B5EF4-FFF2-40B4-BE49-F238E27FC236}">
                <a16:creationId xmlns:a16="http://schemas.microsoft.com/office/drawing/2014/main" id="{93EA66BA-263E-4DAA-AD10-2F9B164B16E6}"/>
              </a:ext>
            </a:extLst>
          </p:cNvPr>
          <p:cNvSpPr txBox="1"/>
          <p:nvPr/>
        </p:nvSpPr>
        <p:spPr>
          <a:xfrm>
            <a:off x="583325" y="315013"/>
            <a:ext cx="64984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ADIM </a:t>
            </a:r>
            <a:r>
              <a:rPr lang="tr-TR" u="sng" dirty="0">
                <a:solidFill>
                  <a:srgbClr val="44546A"/>
                </a:solidFill>
                <a:latin typeface="Arial" panose="020B0604020202020204" pitchFamily="34" charset="0"/>
                <a:cs typeface="Arial" panose="020B0604020202020204" pitchFamily="34" charset="0"/>
              </a:rPr>
              <a:t>4</a:t>
            </a:r>
            <a:r>
              <a:rPr kumimoji="0" lang="tr-TR" sz="1800" b="0"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 </a:t>
            </a:r>
            <a:r>
              <a:rPr kumimoji="0" lang="tr-TR" sz="1800" b="1"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GÖNDEREN KURUM BİLGİLERİNİ GİRİŞ </a:t>
            </a:r>
          </a:p>
        </p:txBody>
      </p:sp>
      <p:pic>
        <p:nvPicPr>
          <p:cNvPr id="3" name="Resim 2">
            <a:extLst>
              <a:ext uri="{FF2B5EF4-FFF2-40B4-BE49-F238E27FC236}">
                <a16:creationId xmlns:a16="http://schemas.microsoft.com/office/drawing/2014/main" id="{191DA596-A0F9-4404-983A-958FE761E7CB}"/>
              </a:ext>
            </a:extLst>
          </p:cNvPr>
          <p:cNvPicPr>
            <a:picLocks noChangeAspect="1"/>
          </p:cNvPicPr>
          <p:nvPr/>
        </p:nvPicPr>
        <p:blipFill rotWithShape="1">
          <a:blip r:embed="rId4"/>
          <a:srcRect l="13203" t="30057" r="15000" b="10388"/>
          <a:stretch/>
        </p:blipFill>
        <p:spPr>
          <a:xfrm>
            <a:off x="583325" y="980414"/>
            <a:ext cx="7053263" cy="3290987"/>
          </a:xfrm>
          <a:prstGeom prst="rect">
            <a:avLst/>
          </a:prstGeom>
        </p:spPr>
      </p:pic>
      <p:sp>
        <p:nvSpPr>
          <p:cNvPr id="11" name="Ok: Sağ 10">
            <a:extLst>
              <a:ext uri="{FF2B5EF4-FFF2-40B4-BE49-F238E27FC236}">
                <a16:creationId xmlns:a16="http://schemas.microsoft.com/office/drawing/2014/main" id="{DFC4897A-9144-49F6-87FA-00EAE40EB85A}"/>
              </a:ext>
            </a:extLst>
          </p:cNvPr>
          <p:cNvSpPr/>
          <p:nvPr/>
        </p:nvSpPr>
        <p:spPr>
          <a:xfrm rot="20131956">
            <a:off x="307100" y="4210744"/>
            <a:ext cx="552450" cy="4762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60562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9" name="Metin kutusu 8">
            <a:extLst>
              <a:ext uri="{FF2B5EF4-FFF2-40B4-BE49-F238E27FC236}">
                <a16:creationId xmlns:a16="http://schemas.microsoft.com/office/drawing/2014/main" id="{C2BE0B09-457E-460E-B6B6-B24B63A31D2D}"/>
              </a:ext>
            </a:extLst>
          </p:cNvPr>
          <p:cNvSpPr txBox="1"/>
          <p:nvPr/>
        </p:nvSpPr>
        <p:spPr>
          <a:xfrm>
            <a:off x="6718588" y="1723405"/>
            <a:ext cx="5120987" cy="2672526"/>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
                <a:srgbClr val="CC9900"/>
              </a:buClr>
              <a:buSzTx/>
              <a:buFont typeface="Courier New" panose="02070309020205020404" pitchFamily="49" charset="0"/>
              <a:buChar char="o"/>
              <a:tabLst/>
              <a:defRPr/>
            </a:pPr>
            <a:r>
              <a:rPr lang="tr-TR" sz="1600" dirty="0">
                <a:solidFill>
                  <a:prstClr val="black"/>
                </a:solidFill>
                <a:latin typeface="Arial" panose="020B0604020202020204" pitchFamily="34" charset="0"/>
                <a:cs typeface="Arial" panose="020B0604020202020204" pitchFamily="34" charset="0"/>
              </a:rPr>
              <a:t>‘</a:t>
            </a:r>
            <a:r>
              <a:rPr lang="tr-TR" sz="1600" dirty="0" err="1">
                <a:solidFill>
                  <a:prstClr val="black"/>
                </a:solidFill>
                <a:latin typeface="Arial" panose="020B0604020202020204" pitchFamily="34" charset="0"/>
                <a:cs typeface="Arial" panose="020B0604020202020204" pitchFamily="34" charset="0"/>
              </a:rPr>
              <a:t>Sending</a:t>
            </a:r>
            <a:r>
              <a:rPr lang="tr-TR" sz="1600" dirty="0">
                <a:solidFill>
                  <a:prstClr val="black"/>
                </a:solidFill>
                <a:latin typeface="Arial" panose="020B0604020202020204" pitchFamily="34" charset="0"/>
                <a:cs typeface="Arial" panose="020B0604020202020204" pitchFamily="34" charset="0"/>
              </a:rPr>
              <a:t> </a:t>
            </a:r>
            <a:r>
              <a:rPr lang="tr-TR" sz="1600" dirty="0" err="1">
                <a:solidFill>
                  <a:prstClr val="black"/>
                </a:solidFill>
                <a:latin typeface="Arial" panose="020B0604020202020204" pitchFamily="34" charset="0"/>
                <a:cs typeface="Arial" panose="020B0604020202020204" pitchFamily="34" charset="0"/>
              </a:rPr>
              <a:t>Administrative</a:t>
            </a:r>
            <a:r>
              <a:rPr lang="tr-TR" sz="1600" dirty="0">
                <a:solidFill>
                  <a:prstClr val="black"/>
                </a:solidFill>
                <a:latin typeface="Arial" panose="020B0604020202020204" pitchFamily="34" charset="0"/>
                <a:cs typeface="Arial" panose="020B0604020202020204" pitchFamily="34" charset="0"/>
              </a:rPr>
              <a:t> </a:t>
            </a:r>
            <a:r>
              <a:rPr lang="tr-TR" sz="1600" dirty="0" err="1">
                <a:solidFill>
                  <a:prstClr val="black"/>
                </a:solidFill>
                <a:latin typeface="Arial" panose="020B0604020202020204" pitchFamily="34" charset="0"/>
                <a:cs typeface="Arial" panose="020B0604020202020204" pitchFamily="34" charset="0"/>
              </a:rPr>
              <a:t>Contact</a:t>
            </a:r>
            <a:r>
              <a:rPr lang="tr-TR" sz="1600" dirty="0">
                <a:solidFill>
                  <a:prstClr val="black"/>
                </a:solidFill>
                <a:latin typeface="Arial" panose="020B0604020202020204" pitchFamily="34" charset="0"/>
                <a:cs typeface="Arial" panose="020B0604020202020204" pitchFamily="34" charset="0"/>
              </a:rPr>
              <a:t> </a:t>
            </a:r>
            <a:r>
              <a:rPr lang="tr-TR" sz="1600" dirty="0" err="1">
                <a:solidFill>
                  <a:prstClr val="black"/>
                </a:solidFill>
                <a:latin typeface="Arial" panose="020B0604020202020204" pitchFamily="34" charset="0"/>
                <a:cs typeface="Arial" panose="020B0604020202020204" pitchFamily="34" charset="0"/>
              </a:rPr>
              <a:t>Person</a:t>
            </a:r>
            <a:r>
              <a:rPr lang="tr-TR" sz="1600" dirty="0">
                <a:solidFill>
                  <a:prstClr val="black"/>
                </a:solidFill>
                <a:latin typeface="Arial" panose="020B0604020202020204" pitchFamily="34" charset="0"/>
                <a:cs typeface="Arial" panose="020B0604020202020204" pitchFamily="34" charset="0"/>
              </a:rPr>
              <a:t>’ kısmına;</a:t>
            </a:r>
          </a:p>
          <a:p>
            <a:pPr marL="342900" marR="0" lvl="0" indent="-342900" algn="l" defTabSz="914400" rtl="0" eaLnBrk="1" fontAlgn="auto" latinLnBrk="0" hangingPunct="1">
              <a:lnSpc>
                <a:spcPct val="150000"/>
              </a:lnSpc>
              <a:spcBef>
                <a:spcPts val="0"/>
              </a:spcBef>
              <a:spcAft>
                <a:spcPts val="0"/>
              </a:spcAft>
              <a:buClr>
                <a:srgbClr val="CC9900"/>
              </a:buClr>
              <a:buSzTx/>
              <a:buFont typeface="Courier New" panose="02070309020205020404" pitchFamily="49" charset="0"/>
              <a:buChar char="o"/>
              <a:tabLst/>
              <a:defRPr/>
            </a:pPr>
            <a:r>
              <a:rPr lang="tr-TR" sz="1600">
                <a:solidFill>
                  <a:prstClr val="black"/>
                </a:solidFill>
                <a:latin typeface="Arial" panose="020B0604020202020204" pitchFamily="34" charset="0"/>
                <a:cs typeface="Arial" panose="020B0604020202020204" pitchFamily="34" charset="0"/>
              </a:rPr>
              <a:t>Bahar Taşar yazabilirsiniz</a:t>
            </a:r>
            <a:r>
              <a:rPr lang="tr-TR" sz="1600" dirty="0">
                <a:solidFill>
                  <a:prstClr val="black"/>
                </a:solidFill>
                <a:latin typeface="Arial" panose="020B0604020202020204" pitchFamily="34" charset="0"/>
                <a:cs typeface="Arial" panose="020B0604020202020204" pitchFamily="34" charset="0"/>
              </a:rPr>
              <a:t>.</a:t>
            </a:r>
          </a:p>
          <a:p>
            <a:pPr marL="342900" marR="0" lvl="0" indent="-342900" algn="l" defTabSz="914400" rtl="0" eaLnBrk="1" fontAlgn="auto" latinLnBrk="0" hangingPunct="1">
              <a:lnSpc>
                <a:spcPct val="150000"/>
              </a:lnSpc>
              <a:spcBef>
                <a:spcPts val="0"/>
              </a:spcBef>
              <a:spcAft>
                <a:spcPts val="0"/>
              </a:spcAft>
              <a:buClr>
                <a:srgbClr val="CC9900"/>
              </a:buClr>
              <a:buSzTx/>
              <a:buFont typeface="Courier New" panose="02070309020205020404" pitchFamily="49" charset="0"/>
              <a:buChar char="o"/>
              <a:tabLst/>
              <a:defRPr/>
            </a:pPr>
            <a:r>
              <a:rPr lang="tr-TR" sz="1600" dirty="0" err="1">
                <a:solidFill>
                  <a:prstClr val="black"/>
                </a:solidFill>
                <a:latin typeface="Arial" panose="020B0604020202020204" pitchFamily="34" charset="0"/>
                <a:cs typeface="Arial" panose="020B0604020202020204" pitchFamily="34" charset="0"/>
              </a:rPr>
              <a:t>Position</a:t>
            </a:r>
            <a:r>
              <a:rPr lang="tr-TR" sz="1600" dirty="0">
                <a:solidFill>
                  <a:prstClr val="black"/>
                </a:solidFill>
                <a:latin typeface="Arial" panose="020B0604020202020204" pitchFamily="34" charset="0"/>
                <a:cs typeface="Arial" panose="020B0604020202020204" pitchFamily="34" charset="0"/>
              </a:rPr>
              <a:t> kısmına ‘Exchange Programs </a:t>
            </a:r>
            <a:r>
              <a:rPr lang="tr-TR" sz="1600" dirty="0" err="1">
                <a:solidFill>
                  <a:prstClr val="black"/>
                </a:solidFill>
                <a:latin typeface="Arial" panose="020B0604020202020204" pitchFamily="34" charset="0"/>
                <a:cs typeface="Arial" panose="020B0604020202020204" pitchFamily="34" charset="0"/>
              </a:rPr>
              <a:t>Coordinator</a:t>
            </a:r>
            <a:r>
              <a:rPr lang="tr-TR" sz="1600" dirty="0">
                <a:solidFill>
                  <a:prstClr val="black"/>
                </a:solidFill>
                <a:latin typeface="Arial" panose="020B0604020202020204" pitchFamily="34" charset="0"/>
                <a:cs typeface="Arial" panose="020B0604020202020204" pitchFamily="34" charset="0"/>
              </a:rPr>
              <a:t>’</a:t>
            </a:r>
          </a:p>
          <a:p>
            <a:pPr marL="342900" lvl="0" indent="-342900">
              <a:lnSpc>
                <a:spcPct val="150000"/>
              </a:lnSpc>
              <a:buClr>
                <a:srgbClr val="CC9900"/>
              </a:buClr>
              <a:buFont typeface="Courier New" panose="02070309020205020404" pitchFamily="49" charset="0"/>
              <a:buChar char="o"/>
              <a:defRPr/>
            </a:pPr>
            <a:r>
              <a:rPr lang="tr-TR" sz="1600" dirty="0">
                <a:solidFill>
                  <a:prstClr val="black"/>
                </a:solidFill>
                <a:latin typeface="Arial" panose="020B0604020202020204" pitchFamily="34" charset="0"/>
                <a:cs typeface="Arial" panose="020B0604020202020204" pitchFamily="34" charset="0"/>
              </a:rPr>
              <a:t>Mail kısmına ise </a:t>
            </a:r>
            <a:r>
              <a:rPr lang="tr-TR" sz="1600" dirty="0">
                <a:solidFill>
                  <a:prstClr val="black"/>
                </a:solidFill>
                <a:latin typeface="Arial" panose="020B0604020202020204" pitchFamily="34" charset="0"/>
                <a:cs typeface="Arial" panose="020B0604020202020204" pitchFamily="34" charset="0"/>
                <a:hlinkClick r:id="rId4"/>
              </a:rPr>
              <a:t>erasmus@bakircay.edu.tr</a:t>
            </a:r>
            <a:r>
              <a:rPr lang="tr-TR" sz="1600" dirty="0">
                <a:solidFill>
                  <a:prstClr val="black"/>
                </a:solidFill>
                <a:latin typeface="Arial" panose="020B0604020202020204" pitchFamily="34" charset="0"/>
                <a:cs typeface="Arial" panose="020B0604020202020204" pitchFamily="34" charset="0"/>
              </a:rPr>
              <a:t>  adresi yazılacak.</a:t>
            </a:r>
          </a:p>
          <a:p>
            <a:pPr marL="342900" marR="0" lvl="0" indent="-342900" algn="l" defTabSz="914400" rtl="0" eaLnBrk="1" fontAlgn="auto" latinLnBrk="0" hangingPunct="1">
              <a:lnSpc>
                <a:spcPct val="150000"/>
              </a:lnSpc>
              <a:spcBef>
                <a:spcPts val="0"/>
              </a:spcBef>
              <a:spcAft>
                <a:spcPts val="0"/>
              </a:spcAft>
              <a:buClr>
                <a:srgbClr val="CC9900"/>
              </a:buClr>
              <a:buSzTx/>
              <a:buFont typeface="Courier New" panose="02070309020205020404" pitchFamily="49" charset="0"/>
              <a:buChar char="o"/>
              <a:tabLst/>
              <a:defRPr/>
            </a:pPr>
            <a:endParaRPr lang="tr-TR" dirty="0">
              <a:solidFill>
                <a:prstClr val="black"/>
              </a:solidFill>
              <a:latin typeface="Arial" panose="020B0604020202020204" pitchFamily="34" charset="0"/>
              <a:cs typeface="Arial" panose="020B0604020202020204" pitchFamily="34" charset="0"/>
            </a:endParaRPr>
          </a:p>
        </p:txBody>
      </p:sp>
      <p:sp>
        <p:nvSpPr>
          <p:cNvPr id="10" name="Metin kutusu 9">
            <a:extLst>
              <a:ext uri="{FF2B5EF4-FFF2-40B4-BE49-F238E27FC236}">
                <a16:creationId xmlns:a16="http://schemas.microsoft.com/office/drawing/2014/main" id="{93EA66BA-263E-4DAA-AD10-2F9B164B16E6}"/>
              </a:ext>
            </a:extLst>
          </p:cNvPr>
          <p:cNvSpPr txBox="1"/>
          <p:nvPr/>
        </p:nvSpPr>
        <p:spPr>
          <a:xfrm>
            <a:off x="583325" y="315013"/>
            <a:ext cx="64984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ADIM </a:t>
            </a:r>
            <a:r>
              <a:rPr lang="tr-TR" u="sng" dirty="0">
                <a:solidFill>
                  <a:srgbClr val="44546A"/>
                </a:solidFill>
                <a:latin typeface="Arial" panose="020B0604020202020204" pitchFamily="34" charset="0"/>
                <a:cs typeface="Arial" panose="020B0604020202020204" pitchFamily="34" charset="0"/>
              </a:rPr>
              <a:t>4</a:t>
            </a:r>
            <a:r>
              <a:rPr kumimoji="0" lang="tr-TR" sz="1800" b="0"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 </a:t>
            </a:r>
            <a:r>
              <a:rPr kumimoji="0" lang="tr-TR" sz="1800" b="1"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GÖNDEREN KURUM BİLGİLERİNİ GİRİŞ </a:t>
            </a:r>
          </a:p>
        </p:txBody>
      </p:sp>
      <p:pic>
        <p:nvPicPr>
          <p:cNvPr id="8" name="Resim 7">
            <a:extLst>
              <a:ext uri="{FF2B5EF4-FFF2-40B4-BE49-F238E27FC236}">
                <a16:creationId xmlns:a16="http://schemas.microsoft.com/office/drawing/2014/main" id="{7D2F5FC3-BF13-40D6-A190-F15D7C5480BD}"/>
              </a:ext>
            </a:extLst>
          </p:cNvPr>
          <p:cNvPicPr>
            <a:picLocks noChangeAspect="1"/>
          </p:cNvPicPr>
          <p:nvPr/>
        </p:nvPicPr>
        <p:blipFill rotWithShape="1">
          <a:blip r:embed="rId5"/>
          <a:srcRect l="13203" t="30057" r="15000" b="10388"/>
          <a:stretch/>
        </p:blipFill>
        <p:spPr>
          <a:xfrm>
            <a:off x="352425" y="1232409"/>
            <a:ext cx="5998288" cy="2798745"/>
          </a:xfrm>
          <a:prstGeom prst="rect">
            <a:avLst/>
          </a:prstGeom>
        </p:spPr>
      </p:pic>
      <p:sp>
        <p:nvSpPr>
          <p:cNvPr id="11" name="Ok: Sağ 10">
            <a:extLst>
              <a:ext uri="{FF2B5EF4-FFF2-40B4-BE49-F238E27FC236}">
                <a16:creationId xmlns:a16="http://schemas.microsoft.com/office/drawing/2014/main" id="{194DFECD-C66B-4997-BF01-34C61D02624C}"/>
              </a:ext>
            </a:extLst>
          </p:cNvPr>
          <p:cNvSpPr/>
          <p:nvPr/>
        </p:nvSpPr>
        <p:spPr>
          <a:xfrm rot="9368609">
            <a:off x="6266062" y="957120"/>
            <a:ext cx="552450" cy="4762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96499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8" name="Metin kutusu 7">
            <a:extLst>
              <a:ext uri="{FF2B5EF4-FFF2-40B4-BE49-F238E27FC236}">
                <a16:creationId xmlns:a16="http://schemas.microsoft.com/office/drawing/2014/main" id="{1C79D9A4-8412-44FC-BD42-02BCD6E0CAA4}"/>
              </a:ext>
            </a:extLst>
          </p:cNvPr>
          <p:cNvSpPr txBox="1"/>
          <p:nvPr/>
        </p:nvSpPr>
        <p:spPr>
          <a:xfrm>
            <a:off x="583325" y="315013"/>
            <a:ext cx="97989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ADIM </a:t>
            </a:r>
            <a:r>
              <a:rPr lang="tr-TR" u="sng" dirty="0">
                <a:solidFill>
                  <a:srgbClr val="44546A"/>
                </a:solidFill>
                <a:latin typeface="Arial" panose="020B0604020202020204" pitchFamily="34" charset="0"/>
                <a:cs typeface="Arial" panose="020B0604020202020204" pitchFamily="34" charset="0"/>
              </a:rPr>
              <a:t>5</a:t>
            </a:r>
            <a:r>
              <a:rPr kumimoji="0" lang="tr-TR" sz="1800" b="0"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  </a:t>
            </a:r>
            <a:r>
              <a:rPr kumimoji="0" lang="tr-TR" sz="1800" b="1"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BİLGİLERİ KABUL EDEN KURUM BİLGİLERİNİ GİRİŞ </a:t>
            </a:r>
          </a:p>
        </p:txBody>
      </p:sp>
      <p:pic>
        <p:nvPicPr>
          <p:cNvPr id="9" name="Resim 8">
            <a:extLst>
              <a:ext uri="{FF2B5EF4-FFF2-40B4-BE49-F238E27FC236}">
                <a16:creationId xmlns:a16="http://schemas.microsoft.com/office/drawing/2014/main" id="{2FED19F5-57B9-4F51-89E4-4BB162662BEB}"/>
              </a:ext>
            </a:extLst>
          </p:cNvPr>
          <p:cNvPicPr>
            <a:picLocks noChangeAspect="1"/>
          </p:cNvPicPr>
          <p:nvPr/>
        </p:nvPicPr>
        <p:blipFill rotWithShape="1">
          <a:blip r:embed="rId4"/>
          <a:srcRect l="11432" t="25373" r="13580" b="7018"/>
          <a:stretch/>
        </p:blipFill>
        <p:spPr>
          <a:xfrm>
            <a:off x="638028" y="1293888"/>
            <a:ext cx="6381897" cy="3916287"/>
          </a:xfrm>
          <a:prstGeom prst="rect">
            <a:avLst/>
          </a:prstGeom>
        </p:spPr>
      </p:pic>
      <p:sp>
        <p:nvSpPr>
          <p:cNvPr id="11" name="Metin kutusu 10">
            <a:extLst>
              <a:ext uri="{FF2B5EF4-FFF2-40B4-BE49-F238E27FC236}">
                <a16:creationId xmlns:a16="http://schemas.microsoft.com/office/drawing/2014/main" id="{39F6059A-37BD-4E3F-8194-0470F38AE92C}"/>
              </a:ext>
            </a:extLst>
          </p:cNvPr>
          <p:cNvSpPr txBox="1"/>
          <p:nvPr/>
        </p:nvSpPr>
        <p:spPr>
          <a:xfrm>
            <a:off x="7542839" y="1538739"/>
            <a:ext cx="4315786" cy="3780522"/>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
                <a:srgbClr val="CC9900"/>
              </a:buClr>
              <a:buSzTx/>
              <a:buFont typeface="Courier New" panose="02070309020205020404" pitchFamily="49" charset="0"/>
              <a:buChar char="o"/>
              <a:tabLst/>
              <a:defRPr/>
            </a:pPr>
            <a:r>
              <a:rPr lang="tr-TR" sz="1600" dirty="0">
                <a:solidFill>
                  <a:prstClr val="black"/>
                </a:solidFill>
                <a:latin typeface="Arial" panose="020B0604020202020204" pitchFamily="34" charset="0"/>
                <a:cs typeface="Arial" panose="020B0604020202020204" pitchFamily="34" charset="0"/>
              </a:rPr>
              <a:t>Üçüncü kısım olan ‘ </a:t>
            </a:r>
            <a:r>
              <a:rPr lang="tr-TR" sz="1600" dirty="0" err="1">
                <a:solidFill>
                  <a:prstClr val="black"/>
                </a:solidFill>
                <a:latin typeface="Arial" panose="020B0604020202020204" pitchFamily="34" charset="0"/>
                <a:cs typeface="Arial" panose="020B0604020202020204" pitchFamily="34" charset="0"/>
              </a:rPr>
              <a:t>Receiving</a:t>
            </a:r>
            <a:r>
              <a:rPr lang="tr-TR" sz="1600" dirty="0">
                <a:solidFill>
                  <a:prstClr val="black"/>
                </a:solidFill>
                <a:latin typeface="Arial" panose="020B0604020202020204" pitchFamily="34" charset="0"/>
                <a:cs typeface="Arial" panose="020B0604020202020204" pitchFamily="34" charset="0"/>
              </a:rPr>
              <a:t> </a:t>
            </a:r>
            <a:r>
              <a:rPr lang="tr-TR" sz="1600" dirty="0" err="1">
                <a:solidFill>
                  <a:prstClr val="black"/>
                </a:solidFill>
                <a:latin typeface="Arial" panose="020B0604020202020204" pitchFamily="34" charset="0"/>
                <a:cs typeface="Arial" panose="020B0604020202020204" pitchFamily="34" charset="0"/>
              </a:rPr>
              <a:t>Institution</a:t>
            </a:r>
            <a:r>
              <a:rPr lang="tr-TR" sz="1600" dirty="0">
                <a:solidFill>
                  <a:prstClr val="black"/>
                </a:solidFill>
                <a:latin typeface="Arial" panose="020B0604020202020204" pitchFamily="34" charset="0"/>
                <a:cs typeface="Arial" panose="020B0604020202020204" pitchFamily="34" charset="0"/>
              </a:rPr>
              <a:t> Information’ kısmında, ilk önce hareketliliği gerçekleştireceğiniz yılı yazmalısınız.</a:t>
            </a:r>
          </a:p>
          <a:p>
            <a:pPr marL="342900" marR="0" lvl="0" indent="-342900" algn="l" defTabSz="914400" rtl="0" eaLnBrk="1" fontAlgn="auto" latinLnBrk="0" hangingPunct="1">
              <a:lnSpc>
                <a:spcPct val="150000"/>
              </a:lnSpc>
              <a:spcBef>
                <a:spcPts val="0"/>
              </a:spcBef>
              <a:spcAft>
                <a:spcPts val="0"/>
              </a:spcAft>
              <a:buClr>
                <a:srgbClr val="CC9900"/>
              </a:buClr>
              <a:buSzTx/>
              <a:buFont typeface="Courier New" panose="02070309020205020404" pitchFamily="49" charset="0"/>
              <a:buChar char="o"/>
              <a:tabLst/>
              <a:defRPr/>
            </a:pPr>
            <a:r>
              <a:rPr lang="tr-TR" sz="1600" b="1" dirty="0">
                <a:solidFill>
                  <a:prstClr val="black"/>
                </a:solidFill>
                <a:latin typeface="Arial" panose="020B0604020202020204" pitchFamily="34" charset="0"/>
                <a:cs typeface="Arial" panose="020B0604020202020204" pitchFamily="34" charset="0"/>
              </a:rPr>
              <a:t>«2023-2024»</a:t>
            </a:r>
          </a:p>
          <a:p>
            <a:pPr marL="342900" marR="0" lvl="0" indent="-342900" algn="l" defTabSz="914400" rtl="0" eaLnBrk="1" fontAlgn="auto" latinLnBrk="0" hangingPunct="1">
              <a:lnSpc>
                <a:spcPct val="150000"/>
              </a:lnSpc>
              <a:spcBef>
                <a:spcPts val="0"/>
              </a:spcBef>
              <a:spcAft>
                <a:spcPts val="0"/>
              </a:spcAft>
              <a:buClr>
                <a:srgbClr val="CC9900"/>
              </a:buClr>
              <a:buSzTx/>
              <a:buFont typeface="Courier New" panose="02070309020205020404" pitchFamily="49" charset="0"/>
              <a:buChar char="o"/>
              <a:tabLst/>
              <a:defRPr/>
            </a:pPr>
            <a:r>
              <a:rPr lang="tr-TR" sz="1600" dirty="0">
                <a:solidFill>
                  <a:prstClr val="black"/>
                </a:solidFill>
                <a:latin typeface="Arial" panose="020B0604020202020204" pitchFamily="34" charset="0"/>
                <a:cs typeface="Arial" panose="020B0604020202020204" pitchFamily="34" charset="0"/>
              </a:rPr>
              <a:t>Daha sonra hareketliliği gerçekleştirecek kurumun bilgilerini girmelisiniz. Okulun ismini girdiğinizde adresi ve Erasmus kodu bilgileri otomatik olarak gelecektir.</a:t>
            </a:r>
          </a:p>
          <a:p>
            <a:pPr marL="342900" marR="0" lvl="0" indent="-342900" algn="l" defTabSz="914400" rtl="0" eaLnBrk="1" fontAlgn="auto" latinLnBrk="0" hangingPunct="1">
              <a:lnSpc>
                <a:spcPct val="150000"/>
              </a:lnSpc>
              <a:spcBef>
                <a:spcPts val="0"/>
              </a:spcBef>
              <a:spcAft>
                <a:spcPts val="0"/>
              </a:spcAft>
              <a:buClr>
                <a:srgbClr val="CC9900"/>
              </a:buClr>
              <a:buSzTx/>
              <a:buFont typeface="Courier New" panose="02070309020205020404" pitchFamily="49" charset="0"/>
              <a:buChar char="o"/>
              <a:tabLst/>
              <a:defRPr/>
            </a:pPr>
            <a:endParaRPr lang="tr-TR"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6929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8" name="Metin kutusu 7">
            <a:extLst>
              <a:ext uri="{FF2B5EF4-FFF2-40B4-BE49-F238E27FC236}">
                <a16:creationId xmlns:a16="http://schemas.microsoft.com/office/drawing/2014/main" id="{1C79D9A4-8412-44FC-BD42-02BCD6E0CAA4}"/>
              </a:ext>
            </a:extLst>
          </p:cNvPr>
          <p:cNvSpPr txBox="1"/>
          <p:nvPr/>
        </p:nvSpPr>
        <p:spPr>
          <a:xfrm>
            <a:off x="583325" y="315013"/>
            <a:ext cx="97989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ADIM </a:t>
            </a:r>
            <a:r>
              <a:rPr lang="tr-TR" u="sng" dirty="0">
                <a:solidFill>
                  <a:srgbClr val="44546A"/>
                </a:solidFill>
                <a:latin typeface="Arial" panose="020B0604020202020204" pitchFamily="34" charset="0"/>
                <a:cs typeface="Arial" panose="020B0604020202020204" pitchFamily="34" charset="0"/>
              </a:rPr>
              <a:t>5</a:t>
            </a:r>
            <a:r>
              <a:rPr kumimoji="0" lang="tr-TR" sz="1800" b="0"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  </a:t>
            </a:r>
            <a:r>
              <a:rPr kumimoji="0" lang="tr-TR" sz="1800" b="1"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BİLGİLERİ KABUL EDEN KURUM BİLGİLERİNİ GİRİŞ </a:t>
            </a:r>
          </a:p>
        </p:txBody>
      </p:sp>
      <p:sp>
        <p:nvSpPr>
          <p:cNvPr id="11" name="Metin kutusu 10">
            <a:extLst>
              <a:ext uri="{FF2B5EF4-FFF2-40B4-BE49-F238E27FC236}">
                <a16:creationId xmlns:a16="http://schemas.microsoft.com/office/drawing/2014/main" id="{39F6059A-37BD-4E3F-8194-0470F38AE92C}"/>
              </a:ext>
            </a:extLst>
          </p:cNvPr>
          <p:cNvSpPr txBox="1"/>
          <p:nvPr/>
        </p:nvSpPr>
        <p:spPr>
          <a:xfrm>
            <a:off x="7132502" y="1040930"/>
            <a:ext cx="4315786" cy="4519186"/>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
                <a:srgbClr val="CC9900"/>
              </a:buClr>
              <a:buSzTx/>
              <a:buFont typeface="Courier New" panose="02070309020205020404" pitchFamily="49" charset="0"/>
              <a:buChar char="o"/>
              <a:tabLst/>
              <a:defRPr/>
            </a:pPr>
            <a:endParaRPr lang="tr-TR" sz="1600" b="1" i="0" u="none" strike="noStrike" baseline="0" dirty="0">
              <a:solidFill>
                <a:srgbClr val="1F1F1D"/>
              </a:solidFill>
              <a:latin typeface="OpenSans-Bold"/>
            </a:endParaRPr>
          </a:p>
          <a:p>
            <a:pPr marL="342900" marR="0" lvl="0" indent="-342900" algn="l" defTabSz="914400" rtl="0" eaLnBrk="1" fontAlgn="auto" latinLnBrk="0" hangingPunct="1">
              <a:lnSpc>
                <a:spcPct val="150000"/>
              </a:lnSpc>
              <a:spcBef>
                <a:spcPts val="0"/>
              </a:spcBef>
              <a:spcAft>
                <a:spcPts val="0"/>
              </a:spcAft>
              <a:buClr>
                <a:srgbClr val="CC9900"/>
              </a:buClr>
              <a:buSzTx/>
              <a:buFont typeface="Courier New" panose="02070309020205020404" pitchFamily="49" charset="0"/>
              <a:buChar char="o"/>
              <a:tabLst/>
              <a:defRPr/>
            </a:pPr>
            <a:endParaRPr lang="tr-TR" sz="1600" b="1" dirty="0">
              <a:solidFill>
                <a:schemeClr val="tx1">
                  <a:lumMod val="65000"/>
                  <a:lumOff val="35000"/>
                </a:schemeClr>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
                <a:srgbClr val="CC9900"/>
              </a:buClr>
              <a:buSzTx/>
              <a:buFont typeface="Courier New" panose="02070309020205020404" pitchFamily="49" charset="0"/>
              <a:buChar char="o"/>
              <a:tabLst/>
              <a:defRPr/>
            </a:pPr>
            <a:r>
              <a:rPr lang="tr-TR" sz="1600" i="0" u="none" strike="noStrike" baseline="0" dirty="0">
                <a:solidFill>
                  <a:schemeClr val="tx1">
                    <a:lumMod val="65000"/>
                    <a:lumOff val="35000"/>
                  </a:schemeClr>
                </a:solidFill>
                <a:latin typeface="Arial" panose="020B0604020202020204" pitchFamily="34" charset="0"/>
                <a:cs typeface="Arial" panose="020B0604020202020204" pitchFamily="34" charset="0"/>
              </a:rPr>
              <a:t>‘</a:t>
            </a:r>
            <a:r>
              <a:rPr lang="tr-TR" sz="1600" i="0" u="none" strike="noStrike" baseline="0" dirty="0" err="1">
                <a:solidFill>
                  <a:schemeClr val="tx1">
                    <a:lumMod val="65000"/>
                    <a:lumOff val="35000"/>
                  </a:schemeClr>
                </a:solidFill>
                <a:latin typeface="Arial" panose="020B0604020202020204" pitchFamily="34" charset="0"/>
                <a:cs typeface="Arial" panose="020B0604020202020204" pitchFamily="34" charset="0"/>
              </a:rPr>
              <a:t>Receiving</a:t>
            </a:r>
            <a:r>
              <a:rPr lang="tr-TR" sz="1600" i="0" u="none" strike="noStrike" baseline="0" dirty="0">
                <a:solidFill>
                  <a:schemeClr val="tx1">
                    <a:lumMod val="65000"/>
                    <a:lumOff val="35000"/>
                  </a:schemeClr>
                </a:solidFill>
                <a:latin typeface="Arial" panose="020B0604020202020204" pitchFamily="34" charset="0"/>
                <a:cs typeface="Arial" panose="020B0604020202020204" pitchFamily="34" charset="0"/>
              </a:rPr>
              <a:t> </a:t>
            </a:r>
            <a:r>
              <a:rPr lang="tr-TR" sz="1600" i="0" u="none" strike="noStrike" baseline="0" dirty="0" err="1">
                <a:solidFill>
                  <a:schemeClr val="tx1">
                    <a:lumMod val="65000"/>
                    <a:lumOff val="35000"/>
                  </a:schemeClr>
                </a:solidFill>
                <a:latin typeface="Arial" panose="020B0604020202020204" pitchFamily="34" charset="0"/>
                <a:cs typeface="Arial" panose="020B0604020202020204" pitchFamily="34" charset="0"/>
              </a:rPr>
              <a:t>Responsible</a:t>
            </a:r>
            <a:r>
              <a:rPr lang="tr-TR" sz="1600" i="0" u="none" strike="noStrike" baseline="0" dirty="0">
                <a:solidFill>
                  <a:schemeClr val="tx1">
                    <a:lumMod val="65000"/>
                    <a:lumOff val="35000"/>
                  </a:schemeClr>
                </a:solidFill>
                <a:latin typeface="Arial" panose="020B0604020202020204" pitchFamily="34" charset="0"/>
                <a:cs typeface="Arial" panose="020B0604020202020204" pitchFamily="34" charset="0"/>
              </a:rPr>
              <a:t> </a:t>
            </a:r>
            <a:r>
              <a:rPr lang="tr-TR" sz="1600" i="0" u="none" strike="noStrike" baseline="0" dirty="0" err="1">
                <a:solidFill>
                  <a:schemeClr val="tx1">
                    <a:lumMod val="65000"/>
                    <a:lumOff val="35000"/>
                  </a:schemeClr>
                </a:solidFill>
                <a:latin typeface="Arial" panose="020B0604020202020204" pitchFamily="34" charset="0"/>
                <a:cs typeface="Arial" panose="020B0604020202020204" pitchFamily="34" charset="0"/>
              </a:rPr>
              <a:t>Person</a:t>
            </a:r>
            <a:r>
              <a:rPr lang="tr-TR" sz="1600" i="0" u="none" strike="noStrike" baseline="0" dirty="0">
                <a:solidFill>
                  <a:schemeClr val="tx1">
                    <a:lumMod val="65000"/>
                    <a:lumOff val="35000"/>
                  </a:schemeClr>
                </a:solidFill>
                <a:latin typeface="Arial" panose="020B0604020202020204" pitchFamily="34" charset="0"/>
                <a:cs typeface="Arial" panose="020B0604020202020204" pitchFamily="34" charset="0"/>
              </a:rPr>
              <a:t>’ için, </a:t>
            </a:r>
            <a:r>
              <a:rPr lang="tr-TR" sz="1600" dirty="0">
                <a:solidFill>
                  <a:schemeClr val="tx1">
                    <a:lumMod val="65000"/>
                    <a:lumOff val="35000"/>
                  </a:schemeClr>
                </a:solidFill>
                <a:latin typeface="Arial" panose="020B0604020202020204" pitchFamily="34" charset="0"/>
                <a:cs typeface="Arial" panose="020B0604020202020204" pitchFamily="34" charset="0"/>
              </a:rPr>
              <a:t>gideceğiniz</a:t>
            </a:r>
            <a:r>
              <a:rPr lang="tr-TR" sz="1600" i="0" u="none" strike="noStrike" baseline="0" dirty="0">
                <a:solidFill>
                  <a:schemeClr val="tx1">
                    <a:lumMod val="65000"/>
                    <a:lumOff val="35000"/>
                  </a:schemeClr>
                </a:solidFill>
                <a:latin typeface="Arial" panose="020B0604020202020204" pitchFamily="34" charset="0"/>
                <a:cs typeface="Arial" panose="020B0604020202020204" pitchFamily="34" charset="0"/>
              </a:rPr>
              <a:t> üniversitedeki bölüm Erasmus Koordinatörü bilgilerini yazmalısınız. </a:t>
            </a:r>
          </a:p>
          <a:p>
            <a:pPr marL="342900" marR="0" lvl="0" indent="-342900" algn="l" defTabSz="914400" rtl="0" eaLnBrk="1" fontAlgn="auto" latinLnBrk="0" hangingPunct="1">
              <a:lnSpc>
                <a:spcPct val="150000"/>
              </a:lnSpc>
              <a:spcBef>
                <a:spcPts val="0"/>
              </a:spcBef>
              <a:spcAft>
                <a:spcPts val="0"/>
              </a:spcAft>
              <a:buClr>
                <a:srgbClr val="CC9900"/>
              </a:buClr>
              <a:buSzTx/>
              <a:buFont typeface="Courier New" panose="02070309020205020404" pitchFamily="49" charset="0"/>
              <a:buChar char="o"/>
              <a:tabLst/>
              <a:defRPr/>
            </a:pPr>
            <a:endParaRPr lang="tr-TR" sz="1600" dirty="0">
              <a:solidFill>
                <a:schemeClr val="tx1">
                  <a:lumMod val="65000"/>
                  <a:lumOff val="35000"/>
                </a:schemeClr>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
                <a:srgbClr val="CC9900"/>
              </a:buClr>
              <a:buSzTx/>
              <a:buFont typeface="Courier New" panose="02070309020205020404" pitchFamily="49" charset="0"/>
              <a:buChar char="o"/>
              <a:tabLst/>
              <a:defRPr/>
            </a:pPr>
            <a:r>
              <a:rPr lang="tr-TR" sz="1600" i="0" u="none" strike="noStrike" baseline="0" dirty="0">
                <a:solidFill>
                  <a:schemeClr val="tx1">
                    <a:lumMod val="65000"/>
                    <a:lumOff val="35000"/>
                  </a:schemeClr>
                </a:solidFill>
                <a:latin typeface="Arial" panose="020B0604020202020204" pitchFamily="34" charset="0"/>
                <a:cs typeface="Arial" panose="020B0604020202020204" pitchFamily="34" charset="0"/>
              </a:rPr>
              <a:t>‘</a:t>
            </a:r>
            <a:r>
              <a:rPr lang="tr-TR" sz="1600" i="0" u="none" strike="noStrike" baseline="0" dirty="0" err="1">
                <a:solidFill>
                  <a:schemeClr val="tx1">
                    <a:lumMod val="65000"/>
                    <a:lumOff val="35000"/>
                  </a:schemeClr>
                </a:solidFill>
                <a:latin typeface="Arial" panose="020B0604020202020204" pitchFamily="34" charset="0"/>
                <a:cs typeface="Arial" panose="020B0604020202020204" pitchFamily="34" charset="0"/>
              </a:rPr>
              <a:t>Receiving</a:t>
            </a:r>
            <a:r>
              <a:rPr lang="tr-TR" sz="1600" i="0" u="none" strike="noStrike" baseline="0" dirty="0">
                <a:solidFill>
                  <a:schemeClr val="tx1">
                    <a:lumMod val="65000"/>
                    <a:lumOff val="35000"/>
                  </a:schemeClr>
                </a:solidFill>
                <a:latin typeface="Arial" panose="020B0604020202020204" pitchFamily="34" charset="0"/>
                <a:cs typeface="Arial" panose="020B0604020202020204" pitchFamily="34" charset="0"/>
              </a:rPr>
              <a:t> </a:t>
            </a:r>
            <a:r>
              <a:rPr lang="tr-TR" sz="1600" i="0" u="none" strike="noStrike" baseline="0" dirty="0" err="1">
                <a:solidFill>
                  <a:schemeClr val="tx1">
                    <a:lumMod val="65000"/>
                    <a:lumOff val="35000"/>
                  </a:schemeClr>
                </a:solidFill>
                <a:latin typeface="Arial" panose="020B0604020202020204" pitchFamily="34" charset="0"/>
                <a:cs typeface="Arial" panose="020B0604020202020204" pitchFamily="34" charset="0"/>
              </a:rPr>
              <a:t>Administrative</a:t>
            </a:r>
            <a:r>
              <a:rPr lang="tr-TR" sz="1600" i="0" u="none" strike="noStrike" baseline="0" dirty="0">
                <a:solidFill>
                  <a:schemeClr val="tx1">
                    <a:lumMod val="65000"/>
                    <a:lumOff val="35000"/>
                  </a:schemeClr>
                </a:solidFill>
                <a:latin typeface="Arial" panose="020B0604020202020204" pitchFamily="34" charset="0"/>
                <a:cs typeface="Arial" panose="020B0604020202020204" pitchFamily="34" charset="0"/>
              </a:rPr>
              <a:t> </a:t>
            </a:r>
            <a:r>
              <a:rPr lang="tr-TR" sz="1600" i="0" u="none" strike="noStrike" baseline="0" dirty="0" err="1">
                <a:solidFill>
                  <a:schemeClr val="tx1">
                    <a:lumMod val="65000"/>
                    <a:lumOff val="35000"/>
                  </a:schemeClr>
                </a:solidFill>
                <a:latin typeface="Arial" panose="020B0604020202020204" pitchFamily="34" charset="0"/>
                <a:cs typeface="Arial" panose="020B0604020202020204" pitchFamily="34" charset="0"/>
              </a:rPr>
              <a:t>Contact</a:t>
            </a:r>
            <a:r>
              <a:rPr lang="tr-TR" sz="1600" i="0" u="none" strike="noStrike" baseline="0" dirty="0">
                <a:solidFill>
                  <a:schemeClr val="tx1">
                    <a:lumMod val="65000"/>
                    <a:lumOff val="35000"/>
                  </a:schemeClr>
                </a:solidFill>
                <a:latin typeface="Arial" panose="020B0604020202020204" pitchFamily="34" charset="0"/>
                <a:cs typeface="Arial" panose="020B0604020202020204" pitchFamily="34" charset="0"/>
              </a:rPr>
              <a:t> </a:t>
            </a:r>
            <a:r>
              <a:rPr lang="tr-TR" sz="1600" i="0" u="none" strike="noStrike" baseline="0" dirty="0" err="1">
                <a:solidFill>
                  <a:schemeClr val="tx1">
                    <a:lumMod val="65000"/>
                    <a:lumOff val="35000"/>
                  </a:schemeClr>
                </a:solidFill>
                <a:latin typeface="Arial" panose="020B0604020202020204" pitchFamily="34" charset="0"/>
                <a:cs typeface="Arial" panose="020B0604020202020204" pitchFamily="34" charset="0"/>
              </a:rPr>
              <a:t>Person</a:t>
            </a:r>
            <a:r>
              <a:rPr lang="tr-TR" sz="1600" i="0" u="none" strike="noStrike" baseline="0" dirty="0">
                <a:solidFill>
                  <a:schemeClr val="tx1">
                    <a:lumMod val="65000"/>
                    <a:lumOff val="35000"/>
                  </a:schemeClr>
                </a:solidFill>
                <a:latin typeface="Arial" panose="020B0604020202020204" pitchFamily="34" charset="0"/>
                <a:cs typeface="Arial" panose="020B0604020202020204" pitchFamily="34" charset="0"/>
              </a:rPr>
              <a:t>’ için, gideceğiniz üniversitenin Uluslararası İlişkiler Ofisinin Erasmus sorumlusu bilgilerini yazmalısınız. </a:t>
            </a:r>
          </a:p>
          <a:p>
            <a:pPr marL="342900" marR="0" lvl="0" indent="-342900" algn="l" defTabSz="914400" rtl="0" eaLnBrk="1" fontAlgn="auto" latinLnBrk="0" hangingPunct="1">
              <a:lnSpc>
                <a:spcPct val="150000"/>
              </a:lnSpc>
              <a:spcBef>
                <a:spcPts val="0"/>
              </a:spcBef>
              <a:spcAft>
                <a:spcPts val="0"/>
              </a:spcAft>
              <a:buClr>
                <a:srgbClr val="CC9900"/>
              </a:buClr>
              <a:buSzTx/>
              <a:buFont typeface="Courier New" panose="02070309020205020404" pitchFamily="49" charset="0"/>
              <a:buChar char="o"/>
              <a:tabLst/>
              <a:defRPr/>
            </a:pPr>
            <a:endParaRPr lang="tr-TR" sz="1600" dirty="0">
              <a:solidFill>
                <a:prstClr val="black"/>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
                <a:srgbClr val="CC9900"/>
              </a:buClr>
              <a:buSzTx/>
              <a:buFont typeface="Courier New" panose="02070309020205020404" pitchFamily="49" charset="0"/>
              <a:buChar char="o"/>
              <a:tabLst/>
              <a:defRPr/>
            </a:pPr>
            <a:endParaRPr lang="tr-TR" dirty="0">
              <a:solidFill>
                <a:prstClr val="black"/>
              </a:solidFill>
              <a:latin typeface="Arial" panose="020B0604020202020204" pitchFamily="34" charset="0"/>
              <a:cs typeface="Arial" panose="020B0604020202020204" pitchFamily="34" charset="0"/>
            </a:endParaRPr>
          </a:p>
        </p:txBody>
      </p:sp>
      <p:pic>
        <p:nvPicPr>
          <p:cNvPr id="10" name="Resim 9">
            <a:extLst>
              <a:ext uri="{FF2B5EF4-FFF2-40B4-BE49-F238E27FC236}">
                <a16:creationId xmlns:a16="http://schemas.microsoft.com/office/drawing/2014/main" id="{5AF05124-FE59-4444-B9C7-446813D523A9}"/>
              </a:ext>
            </a:extLst>
          </p:cNvPr>
          <p:cNvPicPr>
            <a:picLocks noChangeAspect="1"/>
          </p:cNvPicPr>
          <p:nvPr/>
        </p:nvPicPr>
        <p:blipFill rotWithShape="1">
          <a:blip r:embed="rId4"/>
          <a:srcRect l="13689" t="27055" r="14442" b="8608"/>
          <a:stretch/>
        </p:blipFill>
        <p:spPr>
          <a:xfrm>
            <a:off x="583325" y="1040930"/>
            <a:ext cx="5769850" cy="3983051"/>
          </a:xfrm>
          <a:prstGeom prst="rect">
            <a:avLst/>
          </a:prstGeom>
        </p:spPr>
      </p:pic>
    </p:spTree>
    <p:extLst>
      <p:ext uri="{BB962C8B-B14F-4D97-AF65-F5344CB8AC3E}">
        <p14:creationId xmlns:p14="http://schemas.microsoft.com/office/powerpoint/2010/main" val="966215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9" name="Metin kutusu 8">
            <a:extLst>
              <a:ext uri="{FF2B5EF4-FFF2-40B4-BE49-F238E27FC236}">
                <a16:creationId xmlns:a16="http://schemas.microsoft.com/office/drawing/2014/main" id="{AE34A6BD-3D4A-4F42-A99E-B9268083F564}"/>
              </a:ext>
            </a:extLst>
          </p:cNvPr>
          <p:cNvSpPr txBox="1"/>
          <p:nvPr/>
        </p:nvSpPr>
        <p:spPr>
          <a:xfrm>
            <a:off x="583325" y="315013"/>
            <a:ext cx="97989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ADIM 6- </a:t>
            </a:r>
            <a:r>
              <a:rPr kumimoji="0" lang="tr-TR" sz="1800" b="1"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Ders Seçimi </a:t>
            </a:r>
          </a:p>
        </p:txBody>
      </p:sp>
      <p:pic>
        <p:nvPicPr>
          <p:cNvPr id="10" name="Resim 9">
            <a:extLst>
              <a:ext uri="{FF2B5EF4-FFF2-40B4-BE49-F238E27FC236}">
                <a16:creationId xmlns:a16="http://schemas.microsoft.com/office/drawing/2014/main" id="{00D2F43F-D8F4-4E39-A756-4A3A828CA9EB}"/>
              </a:ext>
            </a:extLst>
          </p:cNvPr>
          <p:cNvPicPr>
            <a:picLocks noChangeAspect="1"/>
          </p:cNvPicPr>
          <p:nvPr/>
        </p:nvPicPr>
        <p:blipFill rotWithShape="1">
          <a:blip r:embed="rId4"/>
          <a:srcRect l="12306" t="25371" r="13859" b="23316"/>
          <a:stretch/>
        </p:blipFill>
        <p:spPr>
          <a:xfrm>
            <a:off x="638027" y="992163"/>
            <a:ext cx="7417898" cy="2899798"/>
          </a:xfrm>
          <a:prstGeom prst="rect">
            <a:avLst/>
          </a:prstGeom>
        </p:spPr>
      </p:pic>
      <p:sp>
        <p:nvSpPr>
          <p:cNvPr id="11" name="Metin kutusu 10">
            <a:extLst>
              <a:ext uri="{FF2B5EF4-FFF2-40B4-BE49-F238E27FC236}">
                <a16:creationId xmlns:a16="http://schemas.microsoft.com/office/drawing/2014/main" id="{F1BAE9B5-93AF-407E-92F3-4AFC8E7684A1}"/>
              </a:ext>
            </a:extLst>
          </p:cNvPr>
          <p:cNvSpPr txBox="1"/>
          <p:nvPr/>
        </p:nvSpPr>
        <p:spPr>
          <a:xfrm>
            <a:off x="583325" y="4365939"/>
            <a:ext cx="8753476" cy="872034"/>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
                <a:srgbClr val="CC9900"/>
              </a:buClr>
              <a:buSzTx/>
              <a:buFont typeface="Courier New" panose="02070309020205020404" pitchFamily="49" charset="0"/>
              <a:buChar char="o"/>
              <a:tabLst/>
              <a:defRPr/>
            </a:pPr>
            <a:r>
              <a:rPr lang="tr-TR" dirty="0">
                <a:solidFill>
                  <a:prstClr val="black"/>
                </a:solidFill>
                <a:latin typeface="Arial" panose="020B0604020202020204" pitchFamily="34" charset="0"/>
                <a:cs typeface="Arial" panose="020B0604020202020204" pitchFamily="34" charset="0"/>
              </a:rPr>
              <a:t>4. adımda, gideceğiniz üniversiteden almak istediğiniz dersleri ve okulumuzda bu derslere karşılık gelen dersleri seçeceksiniz.   </a:t>
            </a:r>
          </a:p>
        </p:txBody>
      </p:sp>
    </p:spTree>
    <p:extLst>
      <p:ext uri="{BB962C8B-B14F-4D97-AF65-F5344CB8AC3E}">
        <p14:creationId xmlns:p14="http://schemas.microsoft.com/office/powerpoint/2010/main" val="857070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9" name="Metin kutusu 8">
            <a:extLst>
              <a:ext uri="{FF2B5EF4-FFF2-40B4-BE49-F238E27FC236}">
                <a16:creationId xmlns:a16="http://schemas.microsoft.com/office/drawing/2014/main" id="{AE34A6BD-3D4A-4F42-A99E-B9268083F564}"/>
              </a:ext>
            </a:extLst>
          </p:cNvPr>
          <p:cNvSpPr txBox="1"/>
          <p:nvPr/>
        </p:nvSpPr>
        <p:spPr>
          <a:xfrm>
            <a:off x="583325" y="315013"/>
            <a:ext cx="97989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ADIM 6- </a:t>
            </a:r>
            <a:r>
              <a:rPr kumimoji="0" lang="tr-TR" sz="1800" b="1"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Ders Seçimi </a:t>
            </a:r>
          </a:p>
        </p:txBody>
      </p:sp>
      <p:pic>
        <p:nvPicPr>
          <p:cNvPr id="10" name="Resim 9">
            <a:extLst>
              <a:ext uri="{FF2B5EF4-FFF2-40B4-BE49-F238E27FC236}">
                <a16:creationId xmlns:a16="http://schemas.microsoft.com/office/drawing/2014/main" id="{00D2F43F-D8F4-4E39-A756-4A3A828CA9EB}"/>
              </a:ext>
            </a:extLst>
          </p:cNvPr>
          <p:cNvPicPr>
            <a:picLocks noChangeAspect="1"/>
          </p:cNvPicPr>
          <p:nvPr/>
        </p:nvPicPr>
        <p:blipFill rotWithShape="1">
          <a:blip r:embed="rId4"/>
          <a:srcRect l="12306" t="25371" r="13859" b="23316"/>
          <a:stretch/>
        </p:blipFill>
        <p:spPr>
          <a:xfrm>
            <a:off x="638027" y="992163"/>
            <a:ext cx="7417898" cy="2899798"/>
          </a:xfrm>
          <a:prstGeom prst="rect">
            <a:avLst/>
          </a:prstGeom>
        </p:spPr>
      </p:pic>
      <p:sp>
        <p:nvSpPr>
          <p:cNvPr id="11" name="Metin kutusu 10">
            <a:extLst>
              <a:ext uri="{FF2B5EF4-FFF2-40B4-BE49-F238E27FC236}">
                <a16:creationId xmlns:a16="http://schemas.microsoft.com/office/drawing/2014/main" id="{F1BAE9B5-93AF-407E-92F3-4AFC8E7684A1}"/>
              </a:ext>
            </a:extLst>
          </p:cNvPr>
          <p:cNvSpPr txBox="1"/>
          <p:nvPr/>
        </p:nvSpPr>
        <p:spPr>
          <a:xfrm>
            <a:off x="507124" y="4009081"/>
            <a:ext cx="10751426" cy="1933863"/>
          </a:xfrm>
          <a:prstGeom prst="rect">
            <a:avLst/>
          </a:prstGeom>
          <a:noFill/>
        </p:spPr>
        <p:txBody>
          <a:bodyPr wrap="square">
            <a:spAutoFit/>
          </a:bodyPr>
          <a:lstStyle/>
          <a:p>
            <a:pPr marL="285750" indent="-285750" algn="l">
              <a:lnSpc>
                <a:spcPct val="150000"/>
              </a:lnSpc>
              <a:buClr>
                <a:srgbClr val="CC9900"/>
              </a:buClr>
              <a:buFont typeface="Courier New" panose="02070309020205020404" pitchFamily="49" charset="0"/>
              <a:buChar char="o"/>
            </a:pPr>
            <a:r>
              <a:rPr lang="tr-TR" sz="1600" b="0" i="0" u="none" strike="noStrike" baseline="0" dirty="0">
                <a:latin typeface="Arial" panose="020B0604020202020204" pitchFamily="34" charset="0"/>
                <a:cs typeface="Arial" panose="020B0604020202020204" pitchFamily="34" charset="0"/>
              </a:rPr>
              <a:t>Dördüncü </a:t>
            </a:r>
            <a:r>
              <a:rPr lang="tr-TR" sz="1600" dirty="0">
                <a:latin typeface="Arial" panose="020B0604020202020204" pitchFamily="34" charset="0"/>
                <a:cs typeface="Arial" panose="020B0604020202020204" pitchFamily="34" charset="0"/>
              </a:rPr>
              <a:t>basamağın ilk </a:t>
            </a:r>
            <a:r>
              <a:rPr lang="tr-TR" sz="1600" b="0" i="0" u="none" strike="noStrike" baseline="0" dirty="0">
                <a:latin typeface="Arial" panose="020B0604020202020204" pitchFamily="34" charset="0"/>
                <a:cs typeface="Arial" panose="020B0604020202020204" pitchFamily="34" charset="0"/>
              </a:rPr>
              <a:t>kısmına, gideceğiniz üniversitenin göndermiş olduğu Kabul Mektubundaki dönem tarihlerini ya da (varsa) gideceğiniz üniversitenin internet sitesindeki akademik takvimden, gideceğiniz dönem tarihlerini yazmanız gerekmektedir. Dönem tarihi bilgisine ulaşamazsanız, gideceğiniz üniversitenin Erasmus Ofisi’ne mail atıp, bilgi alabilirsiniz.</a:t>
            </a:r>
            <a:endParaRPr lang="tr-TR" sz="16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
                <a:srgbClr val="CC9900"/>
              </a:buClr>
              <a:buSzTx/>
              <a:buFont typeface="Courier New" panose="02070309020205020404" pitchFamily="49" charset="0"/>
              <a:buChar char="o"/>
              <a:tabLst/>
              <a:defRPr/>
            </a:pPr>
            <a:endParaRPr lang="tr-TR"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9461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9" name="Metin kutusu 8">
            <a:extLst>
              <a:ext uri="{FF2B5EF4-FFF2-40B4-BE49-F238E27FC236}">
                <a16:creationId xmlns:a16="http://schemas.microsoft.com/office/drawing/2014/main" id="{AE34A6BD-3D4A-4F42-A99E-B9268083F564}"/>
              </a:ext>
            </a:extLst>
          </p:cNvPr>
          <p:cNvSpPr txBox="1"/>
          <p:nvPr/>
        </p:nvSpPr>
        <p:spPr>
          <a:xfrm>
            <a:off x="583325" y="315013"/>
            <a:ext cx="97989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ADIM 6- </a:t>
            </a:r>
            <a:r>
              <a:rPr kumimoji="0" lang="tr-TR" sz="1800" b="1"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Ders Seçimi </a:t>
            </a:r>
          </a:p>
        </p:txBody>
      </p:sp>
      <p:sp>
        <p:nvSpPr>
          <p:cNvPr id="11" name="Metin kutusu 10">
            <a:extLst>
              <a:ext uri="{FF2B5EF4-FFF2-40B4-BE49-F238E27FC236}">
                <a16:creationId xmlns:a16="http://schemas.microsoft.com/office/drawing/2014/main" id="{F1BAE9B5-93AF-407E-92F3-4AFC8E7684A1}"/>
              </a:ext>
            </a:extLst>
          </p:cNvPr>
          <p:cNvSpPr txBox="1"/>
          <p:nvPr/>
        </p:nvSpPr>
        <p:spPr>
          <a:xfrm>
            <a:off x="583325" y="4522211"/>
            <a:ext cx="10751426" cy="1195199"/>
          </a:xfrm>
          <a:prstGeom prst="rect">
            <a:avLst/>
          </a:prstGeom>
          <a:noFill/>
        </p:spPr>
        <p:txBody>
          <a:bodyPr wrap="square">
            <a:spAutoFit/>
          </a:bodyPr>
          <a:lstStyle/>
          <a:p>
            <a:pPr marL="285750" indent="-285750" algn="l">
              <a:lnSpc>
                <a:spcPct val="150000"/>
              </a:lnSpc>
              <a:buClr>
                <a:srgbClr val="CC9900"/>
              </a:buClr>
              <a:buFont typeface="Courier New" panose="02070309020205020404" pitchFamily="49" charset="0"/>
              <a:buChar char="o"/>
            </a:pPr>
            <a:r>
              <a:rPr lang="tr-TR" sz="1600" b="0" i="0" u="none" strike="noStrike" baseline="0" dirty="0">
                <a:solidFill>
                  <a:srgbClr val="000000"/>
                </a:solidFill>
                <a:latin typeface="Arial" panose="020B0604020202020204" pitchFamily="34" charset="0"/>
                <a:cs typeface="Arial" panose="020B0604020202020204" pitchFamily="34" charset="0"/>
              </a:rPr>
              <a:t>Dördüncü adımın ikinci kısmında, </a:t>
            </a:r>
            <a:r>
              <a:rPr lang="tr-TR" sz="1600" b="1" i="0" u="none" strike="noStrike" baseline="0" dirty="0">
                <a:solidFill>
                  <a:srgbClr val="DF2247"/>
                </a:solidFill>
                <a:latin typeface="Arial" panose="020B0604020202020204" pitchFamily="34" charset="0"/>
                <a:cs typeface="Arial" panose="020B0604020202020204" pitchFamily="34" charset="0"/>
              </a:rPr>
              <a:t>''</a:t>
            </a:r>
            <a:r>
              <a:rPr lang="tr-TR" sz="1600" b="1" i="0" u="none" strike="noStrike" baseline="0" dirty="0" err="1">
                <a:solidFill>
                  <a:srgbClr val="DF2247"/>
                </a:solidFill>
                <a:latin typeface="Arial" panose="020B0604020202020204" pitchFamily="34" charset="0"/>
                <a:cs typeface="Arial" panose="020B0604020202020204" pitchFamily="34" charset="0"/>
              </a:rPr>
              <a:t>Add</a:t>
            </a:r>
            <a:r>
              <a:rPr lang="tr-TR" sz="1600" b="1" i="0" u="none" strike="noStrike" baseline="0" dirty="0">
                <a:solidFill>
                  <a:srgbClr val="DF2247"/>
                </a:solidFill>
                <a:latin typeface="Arial" panose="020B0604020202020204" pitchFamily="34" charset="0"/>
                <a:cs typeface="Arial" panose="020B0604020202020204" pitchFamily="34" charset="0"/>
              </a:rPr>
              <a:t> Component </a:t>
            </a:r>
            <a:r>
              <a:rPr lang="tr-TR" sz="1600" b="1" i="0" u="none" strike="noStrike" baseline="0" dirty="0" err="1">
                <a:solidFill>
                  <a:srgbClr val="DF2247"/>
                </a:solidFill>
                <a:latin typeface="Arial" panose="020B0604020202020204" pitchFamily="34" charset="0"/>
                <a:cs typeface="Arial" panose="020B0604020202020204" pitchFamily="34" charset="0"/>
              </a:rPr>
              <a:t>to</a:t>
            </a:r>
            <a:r>
              <a:rPr lang="tr-TR" sz="1600" b="1" i="0" u="none" strike="noStrike" baseline="0" dirty="0">
                <a:solidFill>
                  <a:srgbClr val="DF2247"/>
                </a:solidFill>
                <a:latin typeface="Arial" panose="020B0604020202020204" pitchFamily="34" charset="0"/>
                <a:cs typeface="Arial" panose="020B0604020202020204" pitchFamily="34" charset="0"/>
              </a:rPr>
              <a:t> </a:t>
            </a:r>
            <a:r>
              <a:rPr lang="tr-TR" sz="1600" b="1" i="0" u="none" strike="noStrike" baseline="0" dirty="0" err="1">
                <a:solidFill>
                  <a:srgbClr val="DF2247"/>
                </a:solidFill>
                <a:latin typeface="Arial" panose="020B0604020202020204" pitchFamily="34" charset="0"/>
                <a:cs typeface="Arial" panose="020B0604020202020204" pitchFamily="34" charset="0"/>
              </a:rPr>
              <a:t>Table</a:t>
            </a:r>
            <a:r>
              <a:rPr lang="tr-TR" sz="1600" b="1" i="0" u="none" strike="noStrike" baseline="0" dirty="0">
                <a:solidFill>
                  <a:srgbClr val="DF2247"/>
                </a:solidFill>
                <a:latin typeface="Arial" panose="020B0604020202020204" pitchFamily="34" charset="0"/>
                <a:cs typeface="Arial" panose="020B0604020202020204" pitchFamily="34" charset="0"/>
              </a:rPr>
              <a:t> A'' </a:t>
            </a:r>
            <a:r>
              <a:rPr lang="tr-TR" sz="1600" b="0" i="0" u="none" strike="noStrike" baseline="0" dirty="0">
                <a:solidFill>
                  <a:srgbClr val="000000"/>
                </a:solidFill>
                <a:latin typeface="Arial" panose="020B0604020202020204" pitchFamily="34" charset="0"/>
                <a:cs typeface="Arial" panose="020B0604020202020204" pitchFamily="34" charset="0"/>
              </a:rPr>
              <a:t>butonuna tıkladığınızda karşınıza açılan sayfa üzerinden gideceğiniz üniversitede kayıt olmak </a:t>
            </a:r>
            <a:r>
              <a:rPr lang="tr-TR" sz="1600" dirty="0">
                <a:solidFill>
                  <a:srgbClr val="000000"/>
                </a:solidFill>
                <a:latin typeface="Arial" panose="020B0604020202020204" pitchFamily="34" charset="0"/>
                <a:cs typeface="Arial" panose="020B0604020202020204" pitchFamily="34" charset="0"/>
              </a:rPr>
              <a:t> </a:t>
            </a:r>
            <a:r>
              <a:rPr lang="tr-TR" sz="1600" b="0" i="0" u="none" strike="noStrike" baseline="0" dirty="0">
                <a:solidFill>
                  <a:srgbClr val="000000"/>
                </a:solidFill>
                <a:latin typeface="Arial" panose="020B0604020202020204" pitchFamily="34" charset="0"/>
                <a:cs typeface="Arial" panose="020B0604020202020204" pitchFamily="34" charset="0"/>
              </a:rPr>
              <a:t>istediğiniz dersleri tek tek ekleyebileceksiniz.</a:t>
            </a:r>
            <a:endParaRPr lang="tr-TR" sz="16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
                <a:srgbClr val="CC9900"/>
              </a:buClr>
              <a:buSzTx/>
              <a:buFont typeface="Courier New" panose="02070309020205020404" pitchFamily="49" charset="0"/>
              <a:buChar char="o"/>
              <a:tabLst/>
              <a:defRPr/>
            </a:pPr>
            <a:endParaRPr lang="tr-TR" dirty="0">
              <a:solidFill>
                <a:prstClr val="black"/>
              </a:solidFill>
              <a:latin typeface="Arial" panose="020B0604020202020204" pitchFamily="34" charset="0"/>
              <a:cs typeface="Arial" panose="020B0604020202020204" pitchFamily="34" charset="0"/>
            </a:endParaRPr>
          </a:p>
        </p:txBody>
      </p:sp>
      <p:pic>
        <p:nvPicPr>
          <p:cNvPr id="8" name="Resim 7">
            <a:extLst>
              <a:ext uri="{FF2B5EF4-FFF2-40B4-BE49-F238E27FC236}">
                <a16:creationId xmlns:a16="http://schemas.microsoft.com/office/drawing/2014/main" id="{466E071D-65C3-4DD4-B572-C1FD8F73738A}"/>
              </a:ext>
            </a:extLst>
          </p:cNvPr>
          <p:cNvPicPr>
            <a:picLocks noChangeAspect="1"/>
          </p:cNvPicPr>
          <p:nvPr/>
        </p:nvPicPr>
        <p:blipFill rotWithShape="1">
          <a:blip r:embed="rId4"/>
          <a:srcRect l="13398" t="40517" r="13423" b="4594"/>
          <a:stretch/>
        </p:blipFill>
        <p:spPr>
          <a:xfrm>
            <a:off x="583325" y="915056"/>
            <a:ext cx="7820063" cy="3299337"/>
          </a:xfrm>
          <a:prstGeom prst="rect">
            <a:avLst/>
          </a:prstGeom>
        </p:spPr>
      </p:pic>
    </p:spTree>
    <p:extLst>
      <p:ext uri="{BB962C8B-B14F-4D97-AF65-F5344CB8AC3E}">
        <p14:creationId xmlns:p14="http://schemas.microsoft.com/office/powerpoint/2010/main" val="4021270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8" name="Metin kutusu 7">
            <a:extLst>
              <a:ext uri="{FF2B5EF4-FFF2-40B4-BE49-F238E27FC236}">
                <a16:creationId xmlns:a16="http://schemas.microsoft.com/office/drawing/2014/main" id="{BB2684B0-74ED-41F8-893D-4E711E72197E}"/>
              </a:ext>
            </a:extLst>
          </p:cNvPr>
          <p:cNvSpPr txBox="1"/>
          <p:nvPr/>
        </p:nvSpPr>
        <p:spPr>
          <a:xfrm>
            <a:off x="1194943" y="513575"/>
            <a:ext cx="892560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sng"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Öğrenim Anlaşması ( Learning </a:t>
            </a:r>
            <a:r>
              <a:rPr kumimoji="0" lang="tr-TR" sz="2400" b="0" i="0" u="sng"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Agreement</a:t>
            </a:r>
            <a:r>
              <a:rPr kumimoji="0" lang="tr-TR" sz="2400" b="0" i="0" u="sng"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Nedir ?</a:t>
            </a:r>
            <a:r>
              <a:rPr kumimoji="0" lang="tr-TR" sz="2400" b="0" i="0" u="sng" strike="noStrike" kern="1200" cap="none" spc="0" normalizeH="0" baseline="0" noProof="0" dirty="0">
                <a:ln>
                  <a:noFill/>
                </a:ln>
                <a:solidFill>
                  <a:srgbClr val="ED7D31">
                    <a:lumMod val="75000"/>
                  </a:srgbClr>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a:t>
            </a:r>
          </a:p>
        </p:txBody>
      </p:sp>
      <p:sp>
        <p:nvSpPr>
          <p:cNvPr id="9" name="Metin kutusu 8">
            <a:extLst>
              <a:ext uri="{FF2B5EF4-FFF2-40B4-BE49-F238E27FC236}">
                <a16:creationId xmlns:a16="http://schemas.microsoft.com/office/drawing/2014/main" id="{9434A246-30E1-4D80-8B81-0DB7248132E7}"/>
              </a:ext>
            </a:extLst>
          </p:cNvPr>
          <p:cNvSpPr txBox="1"/>
          <p:nvPr/>
        </p:nvSpPr>
        <p:spPr>
          <a:xfrm>
            <a:off x="1044023" y="1210568"/>
            <a:ext cx="9802113" cy="1200329"/>
          </a:xfrm>
          <a:prstGeom prst="rect">
            <a:avLst/>
          </a:prstGeom>
          <a:noFill/>
        </p:spPr>
        <p:txBody>
          <a:bodyPr wrap="square">
            <a:spAutoFit/>
          </a:bodyPr>
          <a:lstStyle/>
          <a:p>
            <a:pPr marL="457200" marR="0" lvl="0" indent="-342900" algn="l" defTabSz="914400" rtl="0" eaLnBrk="1" fontAlgn="auto" latinLnBrk="0" hangingPunct="1">
              <a:lnSpc>
                <a:spcPct val="90000"/>
              </a:lnSpc>
              <a:spcBef>
                <a:spcPts val="1000"/>
              </a:spcBef>
              <a:spcAft>
                <a:spcPts val="0"/>
              </a:spcAft>
              <a:buClr>
                <a:srgbClr val="CC9900"/>
              </a:buClr>
              <a:buSzPts val="1800"/>
              <a:buFont typeface="Courier New" panose="02070309020205020404" pitchFamily="49" charset="0"/>
              <a:buChar char="o"/>
              <a:tabLst/>
              <a:defRPr/>
            </a:pPr>
            <a:r>
              <a:rPr kumimoji="0" lang="tr-TR" sz="2000"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rPr>
              <a:t>Ö</a:t>
            </a:r>
            <a:r>
              <a:rPr kumimoji="0" lang="tr-TR" sz="2000" b="0" i="0" u="none" strike="noStrike" kern="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rPr>
              <a:t>ğrencinin</a:t>
            </a:r>
            <a:r>
              <a:rPr kumimoji="0" lang="tr-TR" sz="2000"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rPr>
              <a:t> gideceği okulda </a:t>
            </a:r>
            <a:r>
              <a:rPr kumimoji="0" lang="tr-TR" sz="2000" b="0" i="0" u="none" strike="noStrike" kern="0" cap="none" spc="0" normalizeH="0" baseline="0" noProof="0" dirty="0">
                <a:ln>
                  <a:noFill/>
                </a:ln>
                <a:solidFill>
                  <a:srgbClr val="ED7D31">
                    <a:lumMod val="75000"/>
                  </a:srgbClr>
                </a:solidFill>
                <a:effectLst/>
                <a:uLnTx/>
                <a:uFillTx/>
                <a:latin typeface="Arial" panose="020B0604020202020204" pitchFamily="34" charset="0"/>
                <a:ea typeface="+mn-ea"/>
                <a:cs typeface="Arial" panose="020B0604020202020204" pitchFamily="34" charset="0"/>
                <a:sym typeface="Calibri"/>
              </a:rPr>
              <a:t>alacağı dersleri </a:t>
            </a:r>
            <a:r>
              <a:rPr kumimoji="0" lang="tr-TR" sz="2000"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rPr>
              <a:t>ve kendi okulunda </a:t>
            </a:r>
            <a:r>
              <a:rPr kumimoji="0" lang="tr-TR" sz="2000" b="0" i="0" u="none" strike="noStrike" kern="0" cap="none" spc="0" normalizeH="0" baseline="0" noProof="0" dirty="0">
                <a:ln>
                  <a:noFill/>
                </a:ln>
                <a:solidFill>
                  <a:srgbClr val="ED7D31">
                    <a:lumMod val="75000"/>
                  </a:srgbClr>
                </a:solidFill>
                <a:effectLst/>
                <a:uLnTx/>
                <a:uFillTx/>
                <a:latin typeface="Arial" panose="020B0604020202020204" pitchFamily="34" charset="0"/>
                <a:ea typeface="+mn-ea"/>
                <a:cs typeface="Arial" panose="020B0604020202020204" pitchFamily="34" charset="0"/>
                <a:sym typeface="Calibri"/>
              </a:rPr>
              <a:t>saydıracağı dersleri içeren</a:t>
            </a:r>
            <a:r>
              <a:rPr kumimoji="0" lang="tr-TR" sz="2000"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rPr>
              <a:t>; öğrenci, öğrencinin bölüm koordinatörü,  ve karşı kurum tarafından imzalanan bir belgedir.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ED7D31">
                  <a:lumMod val="75000"/>
                </a:srgbClr>
              </a:solidFill>
              <a:effectLst/>
              <a:uLnTx/>
              <a:uFillTx/>
              <a:latin typeface="Arial" panose="020B0604020202020204" pitchFamily="34" charset="0"/>
              <a:ea typeface="+mn-ea"/>
              <a:cs typeface="Arial" panose="020B0604020202020204" pitchFamily="34" charset="0"/>
            </a:endParaRPr>
          </a:p>
        </p:txBody>
      </p:sp>
      <p:sp>
        <p:nvSpPr>
          <p:cNvPr id="10" name="Metin kutusu 9">
            <a:extLst>
              <a:ext uri="{FF2B5EF4-FFF2-40B4-BE49-F238E27FC236}">
                <a16:creationId xmlns:a16="http://schemas.microsoft.com/office/drawing/2014/main" id="{6A554E86-D603-4506-9383-3AE002387B3C}"/>
              </a:ext>
            </a:extLst>
          </p:cNvPr>
          <p:cNvSpPr txBox="1"/>
          <p:nvPr/>
        </p:nvSpPr>
        <p:spPr>
          <a:xfrm>
            <a:off x="1194943" y="2674808"/>
            <a:ext cx="764811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sng"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Learning </a:t>
            </a:r>
            <a:r>
              <a:rPr kumimoji="0" lang="tr-TR" sz="2400" b="0" i="0" u="sng"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Agreement</a:t>
            </a:r>
            <a:r>
              <a:rPr kumimoji="0" lang="tr-TR" sz="2400" b="0" i="0" u="sng"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Anlaşması Ne Zaman İmzalanır?</a:t>
            </a:r>
            <a:endParaRPr kumimoji="0" lang="tr-TR" sz="1800" b="0" i="0" u="sng"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endParaRPr>
          </a:p>
        </p:txBody>
      </p:sp>
      <p:sp>
        <p:nvSpPr>
          <p:cNvPr id="11" name="Metin kutusu 10">
            <a:extLst>
              <a:ext uri="{FF2B5EF4-FFF2-40B4-BE49-F238E27FC236}">
                <a16:creationId xmlns:a16="http://schemas.microsoft.com/office/drawing/2014/main" id="{49E15E6F-298C-4A25-B57E-103355D43565}"/>
              </a:ext>
            </a:extLst>
          </p:cNvPr>
          <p:cNvSpPr txBox="1"/>
          <p:nvPr/>
        </p:nvSpPr>
        <p:spPr>
          <a:xfrm>
            <a:off x="942463" y="3400384"/>
            <a:ext cx="10505825" cy="1477328"/>
          </a:xfrm>
          <a:prstGeom prst="rect">
            <a:avLst/>
          </a:prstGeom>
          <a:noFill/>
        </p:spPr>
        <p:txBody>
          <a:bodyPr wrap="square">
            <a:spAutoFit/>
          </a:bodyPr>
          <a:lstStyle/>
          <a:p>
            <a:pPr marL="457200" marR="0" lvl="0" indent="-342900" algn="just" defTabSz="914400" rtl="0" eaLnBrk="1" fontAlgn="auto" latinLnBrk="0" hangingPunct="1">
              <a:lnSpc>
                <a:spcPct val="90000"/>
              </a:lnSpc>
              <a:spcBef>
                <a:spcPts val="1000"/>
              </a:spcBef>
              <a:spcAft>
                <a:spcPts val="0"/>
              </a:spcAft>
              <a:buClr>
                <a:srgbClr val="CC9900"/>
              </a:buClr>
              <a:buSzPct val="90000"/>
              <a:buFont typeface="Courier New" panose="02070309020205020404" pitchFamily="49" charset="0"/>
              <a:buChar char="o"/>
              <a:tabLst/>
              <a:defRPr/>
            </a:pPr>
            <a:r>
              <a:rPr kumimoji="0" lang="tr-TR" sz="2000" b="0"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Nominasyon</a:t>
            </a:r>
            <a:r>
              <a:rPr kumimoji="0" lang="tr-TR"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işlemleri tamamlanan öğrenci, hareketliliği gerçekleştirmeden önce bölüm Erasmus koordinatörü ile bu belgeyi hazırlar ve imzalar. Bu belge imzalanmadan hareketlilik gerçekleştirilemez. Gitmeden önce öğrencinin tercih ettiği fakat hareketlilik sırasında karşı kurum tarafından açılmayan dersler için öğrenim anlaşması güncellenir ve imzalanır.</a:t>
            </a:r>
          </a:p>
        </p:txBody>
      </p:sp>
    </p:spTree>
    <p:extLst>
      <p:ext uri="{BB962C8B-B14F-4D97-AF65-F5344CB8AC3E}">
        <p14:creationId xmlns:p14="http://schemas.microsoft.com/office/powerpoint/2010/main" val="2513369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9" name="Metin kutusu 8">
            <a:extLst>
              <a:ext uri="{FF2B5EF4-FFF2-40B4-BE49-F238E27FC236}">
                <a16:creationId xmlns:a16="http://schemas.microsoft.com/office/drawing/2014/main" id="{AE34A6BD-3D4A-4F42-A99E-B9268083F564}"/>
              </a:ext>
            </a:extLst>
          </p:cNvPr>
          <p:cNvSpPr txBox="1"/>
          <p:nvPr/>
        </p:nvSpPr>
        <p:spPr>
          <a:xfrm>
            <a:off x="583325" y="315013"/>
            <a:ext cx="97989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ADIM 6- </a:t>
            </a:r>
            <a:r>
              <a:rPr kumimoji="0" lang="tr-TR" sz="1800" b="1"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Ders Seçimi </a:t>
            </a:r>
          </a:p>
        </p:txBody>
      </p:sp>
      <p:pic>
        <p:nvPicPr>
          <p:cNvPr id="10" name="Resim 9">
            <a:extLst>
              <a:ext uri="{FF2B5EF4-FFF2-40B4-BE49-F238E27FC236}">
                <a16:creationId xmlns:a16="http://schemas.microsoft.com/office/drawing/2014/main" id="{0861F53E-4918-4BF7-923B-5862D6B7EF3D}"/>
              </a:ext>
            </a:extLst>
          </p:cNvPr>
          <p:cNvPicPr>
            <a:picLocks noChangeAspect="1"/>
          </p:cNvPicPr>
          <p:nvPr/>
        </p:nvPicPr>
        <p:blipFill rotWithShape="1">
          <a:blip r:embed="rId4"/>
          <a:srcRect l="13762" t="25502" r="15315" b="4690"/>
          <a:stretch/>
        </p:blipFill>
        <p:spPr>
          <a:xfrm>
            <a:off x="3990827" y="315013"/>
            <a:ext cx="5975227" cy="3308248"/>
          </a:xfrm>
          <a:prstGeom prst="rect">
            <a:avLst/>
          </a:prstGeom>
        </p:spPr>
      </p:pic>
      <p:sp>
        <p:nvSpPr>
          <p:cNvPr id="12" name="Metin kutusu 11">
            <a:extLst>
              <a:ext uri="{FF2B5EF4-FFF2-40B4-BE49-F238E27FC236}">
                <a16:creationId xmlns:a16="http://schemas.microsoft.com/office/drawing/2014/main" id="{2BA7F155-C6D0-49B2-B559-C832F1795DFD}"/>
              </a:ext>
            </a:extLst>
          </p:cNvPr>
          <p:cNvSpPr txBox="1"/>
          <p:nvPr/>
        </p:nvSpPr>
        <p:spPr>
          <a:xfrm>
            <a:off x="1093569" y="4142451"/>
            <a:ext cx="9465469" cy="1200329"/>
          </a:xfrm>
          <a:prstGeom prst="rect">
            <a:avLst/>
          </a:prstGeom>
          <a:noFill/>
        </p:spPr>
        <p:txBody>
          <a:bodyPr wrap="square">
            <a:spAutoFit/>
          </a:bodyPr>
          <a:lstStyle/>
          <a:p>
            <a:pPr marL="285750" indent="-285750" algn="l">
              <a:buClr>
                <a:srgbClr val="CC9900"/>
              </a:buClr>
              <a:buFont typeface="Courier New" panose="02070309020205020404" pitchFamily="49" charset="0"/>
              <a:buChar char="o"/>
            </a:pPr>
            <a:r>
              <a:rPr lang="tr-TR" sz="1800" b="0" i="0" u="none" strike="noStrike" baseline="0" dirty="0">
                <a:solidFill>
                  <a:srgbClr val="000000"/>
                </a:solidFill>
                <a:latin typeface="OpenSans-Regular"/>
              </a:rPr>
              <a:t>Yukarıdaki örnekte görüldüğü üzere; </a:t>
            </a:r>
            <a:r>
              <a:rPr lang="en-US" sz="1800" b="1" i="0" u="none" strike="noStrike" baseline="0" dirty="0">
                <a:solidFill>
                  <a:srgbClr val="DF2247"/>
                </a:solidFill>
                <a:latin typeface="OpenSans-Bold"/>
              </a:rPr>
              <a:t>''Component title at the Receiving Institution'' </a:t>
            </a:r>
            <a:r>
              <a:rPr lang="en-US" sz="1800" b="0" i="0" u="none" strike="noStrike" baseline="0" dirty="0" err="1">
                <a:solidFill>
                  <a:srgbClr val="000000"/>
                </a:solidFill>
                <a:latin typeface="OpenSans-Regular"/>
              </a:rPr>
              <a:t>kısmına</a:t>
            </a:r>
            <a:r>
              <a:rPr lang="en-US" sz="1800" b="0" i="0" u="none" strike="noStrike" baseline="0" dirty="0">
                <a:solidFill>
                  <a:srgbClr val="000000"/>
                </a:solidFill>
                <a:latin typeface="OpenSans-Regular"/>
              </a:rPr>
              <a:t> </a:t>
            </a:r>
            <a:r>
              <a:rPr lang="tr-TR" dirty="0">
                <a:solidFill>
                  <a:srgbClr val="000000"/>
                </a:solidFill>
                <a:latin typeface="OpenSans-Regular"/>
              </a:rPr>
              <a:t>gideceğiniz </a:t>
            </a:r>
            <a:r>
              <a:rPr lang="en-US" sz="1800" b="0" i="0" u="none" strike="noStrike" baseline="0" dirty="0" err="1">
                <a:solidFill>
                  <a:srgbClr val="000000"/>
                </a:solidFill>
                <a:latin typeface="OpenSans-Regular"/>
              </a:rPr>
              <a:t>üniversitedeki</a:t>
            </a:r>
            <a:r>
              <a:rPr lang="en-US" sz="1800" b="0" i="0" u="none" strike="noStrike" baseline="0" dirty="0">
                <a:solidFill>
                  <a:srgbClr val="000000"/>
                </a:solidFill>
                <a:latin typeface="OpenSans-Regular"/>
              </a:rPr>
              <a:t> </a:t>
            </a:r>
            <a:r>
              <a:rPr lang="en-US" sz="1800" b="0" i="0" u="none" strike="noStrike" baseline="0" dirty="0" err="1">
                <a:solidFill>
                  <a:srgbClr val="000000"/>
                </a:solidFill>
                <a:latin typeface="OpenSans-Regular"/>
              </a:rPr>
              <a:t>dersin</a:t>
            </a:r>
            <a:r>
              <a:rPr lang="en-US" sz="1800" b="0" i="0" u="none" strike="noStrike" baseline="0" dirty="0">
                <a:solidFill>
                  <a:srgbClr val="000000"/>
                </a:solidFill>
                <a:latin typeface="OpenSans-Regular"/>
              </a:rPr>
              <a:t> </a:t>
            </a:r>
            <a:r>
              <a:rPr lang="en-US" sz="1800" b="0" i="0" u="none" strike="noStrike" baseline="0" dirty="0" err="1">
                <a:solidFill>
                  <a:srgbClr val="000000"/>
                </a:solidFill>
                <a:latin typeface="OpenSans-Regular"/>
              </a:rPr>
              <a:t>adını</a:t>
            </a:r>
            <a:r>
              <a:rPr lang="tr-TR" dirty="0">
                <a:solidFill>
                  <a:srgbClr val="000000"/>
                </a:solidFill>
                <a:latin typeface="OpenSans-Regular"/>
              </a:rPr>
              <a:t> </a:t>
            </a:r>
            <a:r>
              <a:rPr lang="tr-TR" sz="1800" b="0" i="0" u="none" strike="noStrike" baseline="0" dirty="0">
                <a:solidFill>
                  <a:srgbClr val="000000"/>
                </a:solidFill>
                <a:latin typeface="OpenSans-Regular"/>
              </a:rPr>
              <a:t>yazmaya başlayarak, alt kısımda dersin kodunu, ECTS kredisini ve güz/bahar döneminde olduğunu belirterek, ''</a:t>
            </a:r>
            <a:r>
              <a:rPr lang="tr-TR" sz="1800" b="0" i="0" u="none" strike="noStrike" baseline="0" dirty="0" err="1">
                <a:solidFill>
                  <a:srgbClr val="000000"/>
                </a:solidFill>
                <a:latin typeface="OpenSans-Regular"/>
              </a:rPr>
              <a:t>Add</a:t>
            </a:r>
            <a:r>
              <a:rPr lang="tr-TR" sz="1800" b="0" i="0" u="none" strike="noStrike" baseline="0" dirty="0">
                <a:solidFill>
                  <a:srgbClr val="000000"/>
                </a:solidFill>
                <a:latin typeface="OpenSans-Regular"/>
              </a:rPr>
              <a:t> Component </a:t>
            </a:r>
            <a:r>
              <a:rPr lang="tr-TR" sz="1800" b="0" i="0" u="none" strike="noStrike" baseline="0" dirty="0" err="1">
                <a:solidFill>
                  <a:srgbClr val="000000"/>
                </a:solidFill>
                <a:latin typeface="OpenSans-Regular"/>
              </a:rPr>
              <a:t>to</a:t>
            </a:r>
            <a:r>
              <a:rPr lang="tr-TR" sz="1800" b="0" i="0" u="none" strike="noStrike" baseline="0" dirty="0">
                <a:solidFill>
                  <a:srgbClr val="000000"/>
                </a:solidFill>
                <a:latin typeface="OpenSans-Regular"/>
              </a:rPr>
              <a:t> </a:t>
            </a:r>
            <a:r>
              <a:rPr lang="tr-TR" sz="1800" b="0" i="0" u="none" strike="noStrike" baseline="0" dirty="0" err="1">
                <a:solidFill>
                  <a:srgbClr val="000000"/>
                </a:solidFill>
                <a:latin typeface="OpenSans-Regular"/>
              </a:rPr>
              <a:t>Table</a:t>
            </a:r>
            <a:r>
              <a:rPr lang="tr-TR" sz="1800" b="0" i="0" u="none" strike="noStrike" baseline="0" dirty="0">
                <a:solidFill>
                  <a:srgbClr val="000000"/>
                </a:solidFill>
                <a:latin typeface="OpenSans-Regular"/>
              </a:rPr>
              <a:t> A'' butonuna basılarak ders seçilmelidir.</a:t>
            </a:r>
            <a:endParaRPr lang="tr-TR" dirty="0"/>
          </a:p>
        </p:txBody>
      </p:sp>
    </p:spTree>
    <p:extLst>
      <p:ext uri="{BB962C8B-B14F-4D97-AF65-F5344CB8AC3E}">
        <p14:creationId xmlns:p14="http://schemas.microsoft.com/office/powerpoint/2010/main" val="1425678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9" name="Metin kutusu 8">
            <a:extLst>
              <a:ext uri="{FF2B5EF4-FFF2-40B4-BE49-F238E27FC236}">
                <a16:creationId xmlns:a16="http://schemas.microsoft.com/office/drawing/2014/main" id="{AE34A6BD-3D4A-4F42-A99E-B9268083F564}"/>
              </a:ext>
            </a:extLst>
          </p:cNvPr>
          <p:cNvSpPr txBox="1"/>
          <p:nvPr/>
        </p:nvSpPr>
        <p:spPr>
          <a:xfrm>
            <a:off x="583325" y="315013"/>
            <a:ext cx="97989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ADIM 6- </a:t>
            </a:r>
            <a:r>
              <a:rPr kumimoji="0" lang="tr-TR" sz="1800" b="1"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Ders Seçimi </a:t>
            </a:r>
          </a:p>
        </p:txBody>
      </p:sp>
      <p:pic>
        <p:nvPicPr>
          <p:cNvPr id="8" name="Resim 7">
            <a:extLst>
              <a:ext uri="{FF2B5EF4-FFF2-40B4-BE49-F238E27FC236}">
                <a16:creationId xmlns:a16="http://schemas.microsoft.com/office/drawing/2014/main" id="{D371E640-415C-4343-B922-7AA54CB6FCB4}"/>
              </a:ext>
            </a:extLst>
          </p:cNvPr>
          <p:cNvPicPr>
            <a:picLocks noChangeAspect="1"/>
          </p:cNvPicPr>
          <p:nvPr/>
        </p:nvPicPr>
        <p:blipFill rotWithShape="1">
          <a:blip r:embed="rId4"/>
          <a:srcRect l="13072" t="30006" r="14321" b="4772"/>
          <a:stretch/>
        </p:blipFill>
        <p:spPr>
          <a:xfrm>
            <a:off x="5220236" y="315013"/>
            <a:ext cx="5672751" cy="2866337"/>
          </a:xfrm>
          <a:prstGeom prst="rect">
            <a:avLst/>
          </a:prstGeom>
        </p:spPr>
      </p:pic>
      <p:sp>
        <p:nvSpPr>
          <p:cNvPr id="11" name="Metin kutusu 10">
            <a:extLst>
              <a:ext uri="{FF2B5EF4-FFF2-40B4-BE49-F238E27FC236}">
                <a16:creationId xmlns:a16="http://schemas.microsoft.com/office/drawing/2014/main" id="{2AD21B9A-B0E0-45E9-A370-820D70F2C319}"/>
              </a:ext>
            </a:extLst>
          </p:cNvPr>
          <p:cNvSpPr txBox="1"/>
          <p:nvPr/>
        </p:nvSpPr>
        <p:spPr>
          <a:xfrm>
            <a:off x="139262" y="3656934"/>
            <a:ext cx="11913475" cy="1524007"/>
          </a:xfrm>
          <a:prstGeom prst="rect">
            <a:avLst/>
          </a:prstGeom>
          <a:noFill/>
        </p:spPr>
        <p:txBody>
          <a:bodyPr wrap="square">
            <a:spAutoFit/>
          </a:bodyPr>
          <a:lstStyle/>
          <a:p>
            <a:pPr marL="285750" indent="-285750" algn="l">
              <a:lnSpc>
                <a:spcPct val="150000"/>
              </a:lnSpc>
              <a:buClr>
                <a:srgbClr val="CC9900"/>
              </a:buClr>
              <a:buFont typeface="Courier New" panose="02070309020205020404" pitchFamily="49" charset="0"/>
              <a:buChar char="o"/>
            </a:pPr>
            <a:r>
              <a:rPr lang="tr-TR" sz="1600" dirty="0">
                <a:latin typeface="Arial" panose="020B0604020202020204" pitchFamily="34" charset="0"/>
                <a:cs typeface="Arial" panose="020B0604020202020204" pitchFamily="34" charset="0"/>
              </a:rPr>
              <a:t>Gideceğiniz</a:t>
            </a:r>
            <a:r>
              <a:rPr lang="tr-TR" sz="1600" b="0" i="0" u="none" strike="noStrike" baseline="0" dirty="0">
                <a:latin typeface="Arial" panose="020B0604020202020204" pitchFamily="34" charset="0"/>
                <a:cs typeface="Arial" panose="020B0604020202020204" pitchFamily="34" charset="0"/>
              </a:rPr>
              <a:t> üniversite kayıt olmak istediğiniz tüm dersleri tamamladıktan sonra, alt kısımdaki </a:t>
            </a:r>
            <a:r>
              <a:rPr lang="en-US" sz="1600" b="0" i="1" u="none" strike="noStrike" baseline="0" dirty="0">
                <a:latin typeface="Arial" panose="020B0604020202020204" pitchFamily="34" charset="0"/>
                <a:cs typeface="Arial" panose="020B0604020202020204" pitchFamily="34" charset="0"/>
              </a:rPr>
              <a:t>'Web link to the course catalogue at the Sending Institution describing the learning outcomes:</a:t>
            </a:r>
            <a:r>
              <a:rPr lang="tr-TR" sz="1600" b="0" i="1" u="none" strike="noStrike" baseline="0" dirty="0">
                <a:latin typeface="Arial" panose="020B0604020202020204" pitchFamily="34" charset="0"/>
                <a:cs typeface="Arial" panose="020B0604020202020204" pitchFamily="34" charset="0"/>
              </a:rPr>
              <a:t> [web link </a:t>
            </a:r>
            <a:r>
              <a:rPr lang="tr-TR" sz="1600" b="0" i="1" u="none" strike="noStrike" baseline="0" dirty="0" err="1">
                <a:latin typeface="Arial" panose="020B0604020202020204" pitchFamily="34" charset="0"/>
                <a:cs typeface="Arial" panose="020B0604020202020204" pitchFamily="34" charset="0"/>
              </a:rPr>
              <a:t>to</a:t>
            </a:r>
            <a:r>
              <a:rPr lang="tr-TR" sz="1600" b="0" i="1" u="none" strike="noStrike" baseline="0" dirty="0">
                <a:latin typeface="Arial" panose="020B0604020202020204" pitchFamily="34" charset="0"/>
                <a:cs typeface="Arial" panose="020B0604020202020204" pitchFamily="34" charset="0"/>
              </a:rPr>
              <a:t> </a:t>
            </a:r>
            <a:r>
              <a:rPr lang="tr-TR" sz="1600" b="0" i="1" u="none" strike="noStrike" baseline="0" dirty="0" err="1">
                <a:latin typeface="Arial" panose="020B0604020202020204" pitchFamily="34" charset="0"/>
                <a:cs typeface="Arial" panose="020B0604020202020204" pitchFamily="34" charset="0"/>
              </a:rPr>
              <a:t>the</a:t>
            </a:r>
            <a:r>
              <a:rPr lang="tr-TR" sz="1600" b="0" i="1" u="none" strike="noStrike" baseline="0" dirty="0">
                <a:latin typeface="Arial" panose="020B0604020202020204" pitchFamily="34" charset="0"/>
                <a:cs typeface="Arial" panose="020B0604020202020204" pitchFamily="34" charset="0"/>
              </a:rPr>
              <a:t> </a:t>
            </a:r>
            <a:r>
              <a:rPr lang="tr-TR" sz="1600" b="0" i="1" u="none" strike="noStrike" baseline="0" dirty="0" err="1">
                <a:latin typeface="Arial" panose="020B0604020202020204" pitchFamily="34" charset="0"/>
                <a:cs typeface="Arial" panose="020B0604020202020204" pitchFamily="34" charset="0"/>
              </a:rPr>
              <a:t>relevant</a:t>
            </a:r>
            <a:r>
              <a:rPr lang="tr-TR" sz="1600" b="0" i="1" u="none" strike="noStrike" baseline="0" dirty="0">
                <a:latin typeface="Arial" panose="020B0604020202020204" pitchFamily="34" charset="0"/>
                <a:cs typeface="Arial" panose="020B0604020202020204" pitchFamily="34" charset="0"/>
              </a:rPr>
              <a:t> </a:t>
            </a:r>
            <a:r>
              <a:rPr lang="tr-TR" sz="1600" b="0" i="1" u="none" strike="noStrike" baseline="0" dirty="0" err="1">
                <a:latin typeface="Arial" panose="020B0604020202020204" pitchFamily="34" charset="0"/>
                <a:cs typeface="Arial" panose="020B0604020202020204" pitchFamily="34" charset="0"/>
              </a:rPr>
              <a:t>info</a:t>
            </a:r>
            <a:r>
              <a:rPr lang="tr-TR" sz="1600" b="0" i="1" u="none" strike="noStrike" baseline="0" dirty="0">
                <a:latin typeface="Arial" panose="020B0604020202020204" pitchFamily="34" charset="0"/>
                <a:cs typeface="Arial" panose="020B0604020202020204" pitchFamily="34" charset="0"/>
              </a:rPr>
              <a:t>]'' </a:t>
            </a:r>
            <a:r>
              <a:rPr lang="tr-TR" sz="1600" b="0" i="0" u="none" strike="noStrike" baseline="0" dirty="0">
                <a:latin typeface="Arial" panose="020B0604020202020204" pitchFamily="34" charset="0"/>
                <a:cs typeface="Arial" panose="020B0604020202020204" pitchFamily="34" charset="0"/>
              </a:rPr>
              <a:t>bölümünü, </a:t>
            </a:r>
            <a:r>
              <a:rPr lang="tr-TR" sz="1600" dirty="0">
                <a:latin typeface="Arial" panose="020B0604020202020204" pitchFamily="34" charset="0"/>
                <a:cs typeface="Arial" panose="020B0604020202020204" pitchFamily="34" charset="0"/>
              </a:rPr>
              <a:t>gideceğiniz</a:t>
            </a:r>
            <a:r>
              <a:rPr lang="tr-TR" sz="1600" b="0" i="0" u="none" strike="noStrike" baseline="0" dirty="0">
                <a:latin typeface="Arial" panose="020B0604020202020204" pitchFamily="34" charset="0"/>
                <a:cs typeface="Arial" panose="020B0604020202020204" pitchFamily="34" charset="0"/>
              </a:rPr>
              <a:t> üniversitenin ders kataloğu internet sitesinde sunuluyorsa ilgili linki, sunulmuyorsa </a:t>
            </a:r>
            <a:r>
              <a:rPr lang="tr-TR" sz="1600" dirty="0">
                <a:latin typeface="Arial" panose="020B0604020202020204" pitchFamily="34" charset="0"/>
                <a:cs typeface="Arial" panose="020B0604020202020204" pitchFamily="34" charset="0"/>
              </a:rPr>
              <a:t>gideceğiniz </a:t>
            </a:r>
            <a:r>
              <a:rPr lang="tr-TR" sz="1600" b="0" i="0" u="none" strike="noStrike" baseline="0" dirty="0">
                <a:latin typeface="Arial" panose="020B0604020202020204" pitchFamily="34" charset="0"/>
                <a:cs typeface="Arial" panose="020B0604020202020204" pitchFamily="34" charset="0"/>
              </a:rPr>
              <a:t>üniversitenin </a:t>
            </a:r>
            <a:r>
              <a:rPr lang="tr-TR" sz="1600" b="0" i="0" u="none" strike="noStrike" baseline="0" dirty="0" err="1">
                <a:latin typeface="Arial" panose="020B0604020202020204" pitchFamily="34" charset="0"/>
                <a:cs typeface="Arial" panose="020B0604020202020204" pitchFamily="34" charset="0"/>
              </a:rPr>
              <a:t>anasayfa</a:t>
            </a:r>
            <a:r>
              <a:rPr lang="tr-TR" sz="1600" b="0" i="0" u="none" strike="noStrike" baseline="0" dirty="0">
                <a:latin typeface="Arial" panose="020B0604020202020204" pitchFamily="34" charset="0"/>
                <a:cs typeface="Arial" panose="020B0604020202020204" pitchFamily="34" charset="0"/>
              </a:rPr>
              <a:t> linkini yazabilirsiniz. Language kısmında ise partner üniversitenin eğitim dilini ve seviyesini seçerek, </a:t>
            </a:r>
            <a:r>
              <a:rPr lang="tr-TR" sz="1600" b="0" i="0" u="none" strike="noStrike" baseline="0" dirty="0" err="1">
                <a:latin typeface="Arial" panose="020B0604020202020204" pitchFamily="34" charset="0"/>
                <a:cs typeface="Arial" panose="020B0604020202020204" pitchFamily="34" charset="0"/>
              </a:rPr>
              <a:t>Table</a:t>
            </a:r>
            <a:r>
              <a:rPr lang="tr-TR" sz="1600" b="0" i="0" u="none" strike="noStrike" baseline="0" dirty="0">
                <a:latin typeface="Arial" panose="020B0604020202020204" pitchFamily="34" charset="0"/>
                <a:cs typeface="Arial" panose="020B0604020202020204" pitchFamily="34" charset="0"/>
              </a:rPr>
              <a:t> B kısmına ilerleyebilirsiniz.</a:t>
            </a:r>
            <a:endParaRPr lang="tr-T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3986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9" name="Metin kutusu 8">
            <a:extLst>
              <a:ext uri="{FF2B5EF4-FFF2-40B4-BE49-F238E27FC236}">
                <a16:creationId xmlns:a16="http://schemas.microsoft.com/office/drawing/2014/main" id="{AE34A6BD-3D4A-4F42-A99E-B9268083F564}"/>
              </a:ext>
            </a:extLst>
          </p:cNvPr>
          <p:cNvSpPr txBox="1"/>
          <p:nvPr/>
        </p:nvSpPr>
        <p:spPr>
          <a:xfrm>
            <a:off x="583325" y="315013"/>
            <a:ext cx="97989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ADIM 6- </a:t>
            </a:r>
            <a:r>
              <a:rPr kumimoji="0" lang="tr-TR" sz="1800" b="1"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Ders Seçimi </a:t>
            </a:r>
          </a:p>
        </p:txBody>
      </p:sp>
      <p:pic>
        <p:nvPicPr>
          <p:cNvPr id="10" name="Resim 9">
            <a:extLst>
              <a:ext uri="{FF2B5EF4-FFF2-40B4-BE49-F238E27FC236}">
                <a16:creationId xmlns:a16="http://schemas.microsoft.com/office/drawing/2014/main" id="{CB1C2CEA-52C4-4D79-9830-C2991A306D62}"/>
              </a:ext>
            </a:extLst>
          </p:cNvPr>
          <p:cNvPicPr>
            <a:picLocks noChangeAspect="1"/>
          </p:cNvPicPr>
          <p:nvPr/>
        </p:nvPicPr>
        <p:blipFill rotWithShape="1">
          <a:blip r:embed="rId4"/>
          <a:srcRect l="11881" t="29049" r="11881" b="16712"/>
          <a:stretch/>
        </p:blipFill>
        <p:spPr>
          <a:xfrm>
            <a:off x="4010026" y="386684"/>
            <a:ext cx="6667500" cy="2668273"/>
          </a:xfrm>
          <a:prstGeom prst="rect">
            <a:avLst/>
          </a:prstGeom>
        </p:spPr>
      </p:pic>
      <p:sp>
        <p:nvSpPr>
          <p:cNvPr id="12" name="Metin kutusu 11">
            <a:extLst>
              <a:ext uri="{FF2B5EF4-FFF2-40B4-BE49-F238E27FC236}">
                <a16:creationId xmlns:a16="http://schemas.microsoft.com/office/drawing/2014/main" id="{1455FE0A-CBB8-46DD-9556-3036E8FBF5FC}"/>
              </a:ext>
            </a:extLst>
          </p:cNvPr>
          <p:cNvSpPr txBox="1"/>
          <p:nvPr/>
        </p:nvSpPr>
        <p:spPr>
          <a:xfrm>
            <a:off x="1031938" y="3971451"/>
            <a:ext cx="9645588" cy="1524007"/>
          </a:xfrm>
          <a:prstGeom prst="rect">
            <a:avLst/>
          </a:prstGeom>
          <a:noFill/>
        </p:spPr>
        <p:txBody>
          <a:bodyPr wrap="square">
            <a:spAutoFit/>
          </a:bodyPr>
          <a:lstStyle/>
          <a:p>
            <a:pPr marL="285750" indent="-285750" algn="l">
              <a:lnSpc>
                <a:spcPct val="150000"/>
              </a:lnSpc>
              <a:buClr>
                <a:srgbClr val="CC9900"/>
              </a:buClr>
              <a:buFont typeface="Courier New" panose="02070309020205020404" pitchFamily="49" charset="0"/>
              <a:buChar char="o"/>
            </a:pPr>
            <a:r>
              <a:rPr lang="tr-TR" sz="1600" b="0" i="0" u="none" strike="noStrike" baseline="0" dirty="0">
                <a:solidFill>
                  <a:srgbClr val="000000"/>
                </a:solidFill>
                <a:latin typeface="Arial" panose="020B0604020202020204" pitchFamily="34" charset="0"/>
                <a:cs typeface="Arial" panose="020B0604020202020204" pitchFamily="34" charset="0"/>
              </a:rPr>
              <a:t>Gideceğiniz üniversitede kayıt olmak istediğiniz dersleri Öğrenim Anlaşmanıza tanımlama işlemini tamamladınız. Şimdi de bu derslerin </a:t>
            </a:r>
            <a:r>
              <a:rPr lang="tr-TR" sz="1600" dirty="0">
                <a:solidFill>
                  <a:srgbClr val="000000"/>
                </a:solidFill>
                <a:latin typeface="Arial" panose="020B0604020202020204" pitchFamily="34" charset="0"/>
                <a:cs typeface="Arial" panose="020B0604020202020204" pitchFamily="34" charset="0"/>
              </a:rPr>
              <a:t>okulumuzdaki </a:t>
            </a:r>
            <a:r>
              <a:rPr lang="tr-TR" sz="1600" b="0" i="0" u="none" strike="noStrike" baseline="0" dirty="0">
                <a:solidFill>
                  <a:srgbClr val="000000"/>
                </a:solidFill>
                <a:latin typeface="Arial" panose="020B0604020202020204" pitchFamily="34" charset="0"/>
                <a:cs typeface="Arial" panose="020B0604020202020204" pitchFamily="34" charset="0"/>
              </a:rPr>
              <a:t>eşdeğer tutulan dersleri Öğrenim Anlaşmanıza eklemeniz gerekmektedir. </a:t>
            </a:r>
            <a:r>
              <a:rPr lang="tr-TR" sz="1600" b="0" i="0" u="none" strike="noStrike" baseline="0" dirty="0" err="1">
                <a:solidFill>
                  <a:srgbClr val="000000"/>
                </a:solidFill>
                <a:latin typeface="Arial" panose="020B0604020202020204" pitchFamily="34" charset="0"/>
                <a:cs typeface="Arial" panose="020B0604020202020204" pitchFamily="34" charset="0"/>
              </a:rPr>
              <a:t>Table</a:t>
            </a:r>
            <a:r>
              <a:rPr lang="tr-TR" sz="1600" b="0" i="0" u="none" strike="noStrike" baseline="0" dirty="0">
                <a:solidFill>
                  <a:srgbClr val="000000"/>
                </a:solidFill>
                <a:latin typeface="Arial" panose="020B0604020202020204" pitchFamily="34" charset="0"/>
                <a:cs typeface="Arial" panose="020B0604020202020204" pitchFamily="34" charset="0"/>
              </a:rPr>
              <a:t> A kısmında yapıldığı gibi, </a:t>
            </a:r>
            <a:r>
              <a:rPr lang="tr-TR" sz="1600" b="1" i="0" u="none" strike="noStrike" baseline="0" dirty="0">
                <a:solidFill>
                  <a:srgbClr val="DF2247"/>
                </a:solidFill>
                <a:latin typeface="Arial" panose="020B0604020202020204" pitchFamily="34" charset="0"/>
                <a:cs typeface="Arial" panose="020B0604020202020204" pitchFamily="34" charset="0"/>
              </a:rPr>
              <a:t>''</a:t>
            </a:r>
            <a:r>
              <a:rPr lang="tr-TR" sz="1600" b="1" i="0" u="none" strike="noStrike" baseline="0" dirty="0" err="1">
                <a:solidFill>
                  <a:srgbClr val="DF2247"/>
                </a:solidFill>
                <a:latin typeface="Arial" panose="020B0604020202020204" pitchFamily="34" charset="0"/>
                <a:cs typeface="Arial" panose="020B0604020202020204" pitchFamily="34" charset="0"/>
              </a:rPr>
              <a:t>Add</a:t>
            </a:r>
            <a:r>
              <a:rPr lang="tr-TR" sz="1600" b="1" i="0" u="none" strike="noStrike" baseline="0" dirty="0">
                <a:solidFill>
                  <a:srgbClr val="DF2247"/>
                </a:solidFill>
                <a:latin typeface="Arial" panose="020B0604020202020204" pitchFamily="34" charset="0"/>
                <a:cs typeface="Arial" panose="020B0604020202020204" pitchFamily="34" charset="0"/>
              </a:rPr>
              <a:t> Component </a:t>
            </a:r>
            <a:r>
              <a:rPr lang="tr-TR" sz="1600" b="1" i="0" u="none" strike="noStrike" baseline="0" dirty="0" err="1">
                <a:solidFill>
                  <a:srgbClr val="DF2247"/>
                </a:solidFill>
                <a:latin typeface="Arial" panose="020B0604020202020204" pitchFamily="34" charset="0"/>
                <a:cs typeface="Arial" panose="020B0604020202020204" pitchFamily="34" charset="0"/>
              </a:rPr>
              <a:t>to</a:t>
            </a:r>
            <a:r>
              <a:rPr lang="tr-TR" sz="1600" b="1" i="0" u="none" strike="noStrike" baseline="0" dirty="0">
                <a:solidFill>
                  <a:srgbClr val="DF2247"/>
                </a:solidFill>
                <a:latin typeface="Arial" panose="020B0604020202020204" pitchFamily="34" charset="0"/>
                <a:cs typeface="Arial" panose="020B0604020202020204" pitchFamily="34" charset="0"/>
              </a:rPr>
              <a:t> </a:t>
            </a:r>
            <a:r>
              <a:rPr lang="tr-TR" sz="1600" b="1" i="0" u="none" strike="noStrike" baseline="0" dirty="0" err="1">
                <a:solidFill>
                  <a:srgbClr val="DF2247"/>
                </a:solidFill>
                <a:latin typeface="Arial" panose="020B0604020202020204" pitchFamily="34" charset="0"/>
                <a:cs typeface="Arial" panose="020B0604020202020204" pitchFamily="34" charset="0"/>
              </a:rPr>
              <a:t>Table</a:t>
            </a:r>
            <a:r>
              <a:rPr lang="tr-TR" sz="1600" b="1" i="0" u="none" strike="noStrike" baseline="0" dirty="0">
                <a:solidFill>
                  <a:srgbClr val="DF2247"/>
                </a:solidFill>
                <a:latin typeface="Arial" panose="020B0604020202020204" pitchFamily="34" charset="0"/>
                <a:cs typeface="Arial" panose="020B0604020202020204" pitchFamily="34" charset="0"/>
              </a:rPr>
              <a:t> B'' </a:t>
            </a:r>
            <a:r>
              <a:rPr lang="tr-TR" sz="1600" b="0" i="0" u="none" strike="noStrike" baseline="0" dirty="0">
                <a:solidFill>
                  <a:srgbClr val="000000"/>
                </a:solidFill>
                <a:latin typeface="Arial" panose="020B0604020202020204" pitchFamily="34" charset="0"/>
                <a:cs typeface="Arial" panose="020B0604020202020204" pitchFamily="34" charset="0"/>
              </a:rPr>
              <a:t>butonuna basarak, aynı şekilde ders ekleme işlemlerini yapabilirsiniz.</a:t>
            </a:r>
            <a:endParaRPr lang="tr-T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4874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9" name="Metin kutusu 8">
            <a:extLst>
              <a:ext uri="{FF2B5EF4-FFF2-40B4-BE49-F238E27FC236}">
                <a16:creationId xmlns:a16="http://schemas.microsoft.com/office/drawing/2014/main" id="{AE34A6BD-3D4A-4F42-A99E-B9268083F564}"/>
              </a:ext>
            </a:extLst>
          </p:cNvPr>
          <p:cNvSpPr txBox="1"/>
          <p:nvPr/>
        </p:nvSpPr>
        <p:spPr>
          <a:xfrm>
            <a:off x="583325" y="315013"/>
            <a:ext cx="97989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ADIM 6- </a:t>
            </a:r>
            <a:r>
              <a:rPr kumimoji="0" lang="tr-TR" sz="1800" b="1"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Ders Seçimi </a:t>
            </a:r>
          </a:p>
        </p:txBody>
      </p:sp>
      <p:sp>
        <p:nvSpPr>
          <p:cNvPr id="12" name="Metin kutusu 11">
            <a:extLst>
              <a:ext uri="{FF2B5EF4-FFF2-40B4-BE49-F238E27FC236}">
                <a16:creationId xmlns:a16="http://schemas.microsoft.com/office/drawing/2014/main" id="{1455FE0A-CBB8-46DD-9556-3036E8FBF5FC}"/>
              </a:ext>
            </a:extLst>
          </p:cNvPr>
          <p:cNvSpPr txBox="1"/>
          <p:nvPr/>
        </p:nvSpPr>
        <p:spPr>
          <a:xfrm>
            <a:off x="1031938" y="4111241"/>
            <a:ext cx="9645588" cy="1154675"/>
          </a:xfrm>
          <a:prstGeom prst="rect">
            <a:avLst/>
          </a:prstGeom>
          <a:noFill/>
        </p:spPr>
        <p:txBody>
          <a:bodyPr wrap="square">
            <a:spAutoFit/>
          </a:bodyPr>
          <a:lstStyle/>
          <a:p>
            <a:pPr marL="285750" indent="-285750" algn="l">
              <a:lnSpc>
                <a:spcPct val="150000"/>
              </a:lnSpc>
              <a:buClr>
                <a:srgbClr val="CC9900"/>
              </a:buClr>
              <a:buFont typeface="Courier New" panose="02070309020205020404" pitchFamily="49" charset="0"/>
              <a:buChar char="o"/>
            </a:pPr>
            <a:r>
              <a:rPr lang="tr-TR" sz="1600" b="0" i="0" u="none" strike="noStrike" baseline="0" dirty="0">
                <a:solidFill>
                  <a:srgbClr val="000000"/>
                </a:solidFill>
                <a:latin typeface="Arial" panose="020B0604020202020204" pitchFamily="34" charset="0"/>
                <a:cs typeface="Arial" panose="020B0604020202020204" pitchFamily="34" charset="0"/>
              </a:rPr>
              <a:t>Yukarıdaki örnekte görüldüğü üzere; ''Component </a:t>
            </a:r>
            <a:r>
              <a:rPr lang="tr-TR" sz="1600" b="0" i="0" u="none" strike="noStrike" baseline="0" dirty="0" err="1">
                <a:solidFill>
                  <a:srgbClr val="000000"/>
                </a:solidFill>
                <a:latin typeface="Arial" panose="020B0604020202020204" pitchFamily="34" charset="0"/>
                <a:cs typeface="Arial" panose="020B0604020202020204" pitchFamily="34" charset="0"/>
              </a:rPr>
              <a:t>title</a:t>
            </a:r>
            <a:r>
              <a:rPr lang="tr-TR" sz="1600" b="0" i="0" u="none" strike="noStrike" baseline="0" dirty="0">
                <a:solidFill>
                  <a:srgbClr val="000000"/>
                </a:solidFill>
                <a:latin typeface="Arial" panose="020B0604020202020204" pitchFamily="34" charset="0"/>
                <a:cs typeface="Arial" panose="020B0604020202020204" pitchFamily="34" charset="0"/>
              </a:rPr>
              <a:t> at </a:t>
            </a:r>
            <a:r>
              <a:rPr lang="tr-TR" sz="1600" b="0" i="0" u="none" strike="noStrike" baseline="0" dirty="0" err="1">
                <a:solidFill>
                  <a:srgbClr val="000000"/>
                </a:solidFill>
                <a:latin typeface="Arial" panose="020B0604020202020204" pitchFamily="34" charset="0"/>
                <a:cs typeface="Arial" panose="020B0604020202020204" pitchFamily="34" charset="0"/>
              </a:rPr>
              <a:t>the</a:t>
            </a:r>
            <a:r>
              <a:rPr lang="tr-TR" sz="1600" b="0" i="0" u="none" strike="noStrike" baseline="0" dirty="0">
                <a:solidFill>
                  <a:srgbClr val="000000"/>
                </a:solidFill>
                <a:latin typeface="Arial" panose="020B0604020202020204" pitchFamily="34" charset="0"/>
                <a:cs typeface="Arial" panose="020B0604020202020204" pitchFamily="34" charset="0"/>
              </a:rPr>
              <a:t> </a:t>
            </a:r>
            <a:r>
              <a:rPr lang="tr-TR" sz="1600" b="0" i="0" u="none" strike="noStrike" baseline="0" dirty="0" err="1">
                <a:solidFill>
                  <a:srgbClr val="000000"/>
                </a:solidFill>
                <a:latin typeface="Arial" panose="020B0604020202020204" pitchFamily="34" charset="0"/>
                <a:cs typeface="Arial" panose="020B0604020202020204" pitchFamily="34" charset="0"/>
              </a:rPr>
              <a:t>Sending</a:t>
            </a:r>
            <a:r>
              <a:rPr lang="tr-TR" sz="1600" b="0" i="0" u="none" strike="noStrike" baseline="0" dirty="0">
                <a:solidFill>
                  <a:srgbClr val="000000"/>
                </a:solidFill>
                <a:latin typeface="Arial" panose="020B0604020202020204" pitchFamily="34" charset="0"/>
                <a:cs typeface="Arial" panose="020B0604020202020204" pitchFamily="34" charset="0"/>
              </a:rPr>
              <a:t> </a:t>
            </a:r>
            <a:r>
              <a:rPr lang="tr-TR" sz="1600" b="0" i="0" u="none" strike="noStrike" baseline="0" dirty="0" err="1">
                <a:solidFill>
                  <a:srgbClr val="000000"/>
                </a:solidFill>
                <a:latin typeface="Arial" panose="020B0604020202020204" pitchFamily="34" charset="0"/>
                <a:cs typeface="Arial" panose="020B0604020202020204" pitchFamily="34" charset="0"/>
              </a:rPr>
              <a:t>Institution</a:t>
            </a:r>
            <a:r>
              <a:rPr lang="tr-TR" sz="1600" b="0" i="0" u="none" strike="noStrike" baseline="0" dirty="0">
                <a:solidFill>
                  <a:srgbClr val="000000"/>
                </a:solidFill>
                <a:latin typeface="Arial" panose="020B0604020202020204" pitchFamily="34" charset="0"/>
                <a:cs typeface="Arial" panose="020B0604020202020204" pitchFamily="34" charset="0"/>
              </a:rPr>
              <a:t>'' kısmına dersin adını yazmaya başlayarak, alt kısımda dersin kodunu, ECTS kredisini ve güz/bahar döneminde olduğunu belirterek, ‘’</a:t>
            </a:r>
            <a:r>
              <a:rPr lang="tr-TR" sz="1600" b="0" i="0" u="none" strike="noStrike" baseline="0" dirty="0" err="1">
                <a:solidFill>
                  <a:srgbClr val="000000"/>
                </a:solidFill>
                <a:latin typeface="Arial" panose="020B0604020202020204" pitchFamily="34" charset="0"/>
                <a:cs typeface="Arial" panose="020B0604020202020204" pitchFamily="34" charset="0"/>
              </a:rPr>
              <a:t>Add</a:t>
            </a:r>
            <a:r>
              <a:rPr lang="tr-TR" sz="1600" dirty="0">
                <a:solidFill>
                  <a:srgbClr val="000000"/>
                </a:solidFill>
                <a:latin typeface="Arial" panose="020B0604020202020204" pitchFamily="34" charset="0"/>
                <a:cs typeface="Arial" panose="020B0604020202020204" pitchFamily="34" charset="0"/>
              </a:rPr>
              <a:t> </a:t>
            </a:r>
            <a:r>
              <a:rPr lang="tr-TR" sz="1600" b="0" i="0" u="none" strike="noStrike" baseline="0" dirty="0">
                <a:solidFill>
                  <a:srgbClr val="000000"/>
                </a:solidFill>
                <a:latin typeface="Arial" panose="020B0604020202020204" pitchFamily="34" charset="0"/>
                <a:cs typeface="Arial" panose="020B0604020202020204" pitchFamily="34" charset="0"/>
              </a:rPr>
              <a:t>Component </a:t>
            </a:r>
            <a:r>
              <a:rPr lang="tr-TR" sz="1600" b="0" i="0" u="none" strike="noStrike" baseline="0" dirty="0" err="1">
                <a:solidFill>
                  <a:srgbClr val="000000"/>
                </a:solidFill>
                <a:latin typeface="Arial" panose="020B0604020202020204" pitchFamily="34" charset="0"/>
                <a:cs typeface="Arial" panose="020B0604020202020204" pitchFamily="34" charset="0"/>
              </a:rPr>
              <a:t>to</a:t>
            </a:r>
            <a:r>
              <a:rPr lang="tr-TR" sz="1600" b="0" i="0" u="none" strike="noStrike" baseline="0" dirty="0">
                <a:solidFill>
                  <a:srgbClr val="000000"/>
                </a:solidFill>
                <a:latin typeface="Arial" panose="020B0604020202020204" pitchFamily="34" charset="0"/>
                <a:cs typeface="Arial" panose="020B0604020202020204" pitchFamily="34" charset="0"/>
              </a:rPr>
              <a:t> </a:t>
            </a:r>
            <a:r>
              <a:rPr lang="tr-TR" sz="1600" b="0" i="0" u="none" strike="noStrike" baseline="0" dirty="0" err="1">
                <a:solidFill>
                  <a:srgbClr val="000000"/>
                </a:solidFill>
                <a:latin typeface="Arial" panose="020B0604020202020204" pitchFamily="34" charset="0"/>
                <a:cs typeface="Arial" panose="020B0604020202020204" pitchFamily="34" charset="0"/>
              </a:rPr>
              <a:t>Table</a:t>
            </a:r>
            <a:r>
              <a:rPr lang="tr-TR" sz="1600" b="0" i="0" u="none" strike="noStrike" baseline="0" dirty="0">
                <a:solidFill>
                  <a:srgbClr val="000000"/>
                </a:solidFill>
                <a:latin typeface="Arial" panose="020B0604020202020204" pitchFamily="34" charset="0"/>
                <a:cs typeface="Arial" panose="020B0604020202020204" pitchFamily="34" charset="0"/>
              </a:rPr>
              <a:t> B'' butonuna basılarak ders </a:t>
            </a:r>
            <a:r>
              <a:rPr lang="tr-TR" sz="1600" b="0" i="0" u="none" strike="noStrike" baseline="0" dirty="0" err="1">
                <a:solidFill>
                  <a:srgbClr val="000000"/>
                </a:solidFill>
                <a:latin typeface="Arial" panose="020B0604020202020204" pitchFamily="34" charset="0"/>
                <a:cs typeface="Arial" panose="020B0604020202020204" pitchFamily="34" charset="0"/>
              </a:rPr>
              <a:t>seçilmeldir</a:t>
            </a:r>
            <a:r>
              <a:rPr lang="tr-TR" sz="1600" b="0" i="0" u="none" strike="noStrike" baseline="0" dirty="0">
                <a:solidFill>
                  <a:srgbClr val="000000"/>
                </a:solidFill>
                <a:latin typeface="Arial" panose="020B0604020202020204" pitchFamily="34" charset="0"/>
                <a:cs typeface="Arial" panose="020B0604020202020204" pitchFamily="34" charset="0"/>
              </a:rPr>
              <a:t>.</a:t>
            </a:r>
          </a:p>
        </p:txBody>
      </p:sp>
      <p:pic>
        <p:nvPicPr>
          <p:cNvPr id="8" name="Resim 7">
            <a:extLst>
              <a:ext uri="{FF2B5EF4-FFF2-40B4-BE49-F238E27FC236}">
                <a16:creationId xmlns:a16="http://schemas.microsoft.com/office/drawing/2014/main" id="{24678FCF-F810-45B3-B815-E05A30531812}"/>
              </a:ext>
            </a:extLst>
          </p:cNvPr>
          <p:cNvPicPr>
            <a:picLocks noChangeAspect="1"/>
          </p:cNvPicPr>
          <p:nvPr/>
        </p:nvPicPr>
        <p:blipFill rotWithShape="1">
          <a:blip r:embed="rId4"/>
          <a:srcRect l="15438" t="26536" r="15533" b="5761"/>
          <a:stretch/>
        </p:blipFill>
        <p:spPr>
          <a:xfrm>
            <a:off x="4130759" y="315013"/>
            <a:ext cx="7127792" cy="3488410"/>
          </a:xfrm>
          <a:prstGeom prst="rect">
            <a:avLst/>
          </a:prstGeom>
        </p:spPr>
      </p:pic>
    </p:spTree>
    <p:extLst>
      <p:ext uri="{BB962C8B-B14F-4D97-AF65-F5344CB8AC3E}">
        <p14:creationId xmlns:p14="http://schemas.microsoft.com/office/powerpoint/2010/main" val="2217955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9" name="Metin kutusu 8">
            <a:extLst>
              <a:ext uri="{FF2B5EF4-FFF2-40B4-BE49-F238E27FC236}">
                <a16:creationId xmlns:a16="http://schemas.microsoft.com/office/drawing/2014/main" id="{AE34A6BD-3D4A-4F42-A99E-B9268083F564}"/>
              </a:ext>
            </a:extLst>
          </p:cNvPr>
          <p:cNvSpPr txBox="1"/>
          <p:nvPr/>
        </p:nvSpPr>
        <p:spPr>
          <a:xfrm>
            <a:off x="583325" y="315013"/>
            <a:ext cx="97989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ADIM 6- </a:t>
            </a:r>
            <a:r>
              <a:rPr kumimoji="0" lang="tr-TR" sz="1800" b="1"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Ders Seçimi </a:t>
            </a:r>
          </a:p>
        </p:txBody>
      </p:sp>
      <p:sp>
        <p:nvSpPr>
          <p:cNvPr id="12" name="Metin kutusu 11">
            <a:extLst>
              <a:ext uri="{FF2B5EF4-FFF2-40B4-BE49-F238E27FC236}">
                <a16:creationId xmlns:a16="http://schemas.microsoft.com/office/drawing/2014/main" id="{1455FE0A-CBB8-46DD-9556-3036E8FBF5FC}"/>
              </a:ext>
            </a:extLst>
          </p:cNvPr>
          <p:cNvSpPr txBox="1"/>
          <p:nvPr/>
        </p:nvSpPr>
        <p:spPr>
          <a:xfrm>
            <a:off x="869438" y="4380029"/>
            <a:ext cx="9645588" cy="785343"/>
          </a:xfrm>
          <a:prstGeom prst="rect">
            <a:avLst/>
          </a:prstGeom>
          <a:noFill/>
        </p:spPr>
        <p:txBody>
          <a:bodyPr wrap="square">
            <a:spAutoFit/>
          </a:bodyPr>
          <a:lstStyle/>
          <a:p>
            <a:pPr marL="285750" indent="-285750" algn="l">
              <a:lnSpc>
                <a:spcPct val="150000"/>
              </a:lnSpc>
              <a:buClr>
                <a:srgbClr val="CC9900"/>
              </a:buClr>
              <a:buFont typeface="Courier New" panose="02070309020205020404" pitchFamily="49" charset="0"/>
              <a:buChar char="o"/>
            </a:pPr>
            <a:r>
              <a:rPr lang="tr-TR" sz="1600" b="0" i="0" u="none" strike="noStrike" baseline="0" dirty="0">
                <a:solidFill>
                  <a:srgbClr val="000000"/>
                </a:solidFill>
                <a:latin typeface="Arial" panose="020B0604020202020204" pitchFamily="34" charset="0"/>
                <a:cs typeface="Arial" panose="020B0604020202020204" pitchFamily="34" charset="0"/>
              </a:rPr>
              <a:t>Her iki tablodan da seçtiğiniz dersleri düzenlemek adına ''</a:t>
            </a:r>
            <a:r>
              <a:rPr lang="tr-TR" sz="1600" b="0" i="0" u="none" strike="noStrike" baseline="0" dirty="0" err="1">
                <a:solidFill>
                  <a:srgbClr val="000000"/>
                </a:solidFill>
                <a:latin typeface="Arial" panose="020B0604020202020204" pitchFamily="34" charset="0"/>
                <a:cs typeface="Arial" panose="020B0604020202020204" pitchFamily="34" charset="0"/>
              </a:rPr>
              <a:t>Remove</a:t>
            </a:r>
            <a:r>
              <a:rPr lang="tr-TR" sz="1600" b="0" i="0" u="none" strike="noStrike" baseline="0" dirty="0">
                <a:solidFill>
                  <a:srgbClr val="000000"/>
                </a:solidFill>
                <a:latin typeface="Arial" panose="020B0604020202020204" pitchFamily="34" charset="0"/>
                <a:cs typeface="Arial" panose="020B0604020202020204" pitchFamily="34" charset="0"/>
              </a:rPr>
              <a:t>'' butonuna basarak, dersi Öğrenim Anlaşmanızdan çıkartabilirsiniz.</a:t>
            </a:r>
          </a:p>
        </p:txBody>
      </p:sp>
      <p:pic>
        <p:nvPicPr>
          <p:cNvPr id="10" name="Resim 9">
            <a:extLst>
              <a:ext uri="{FF2B5EF4-FFF2-40B4-BE49-F238E27FC236}">
                <a16:creationId xmlns:a16="http://schemas.microsoft.com/office/drawing/2014/main" id="{85E991F7-B4D9-4AAD-B8A0-135A289220BD}"/>
              </a:ext>
            </a:extLst>
          </p:cNvPr>
          <p:cNvPicPr>
            <a:picLocks noChangeAspect="1"/>
          </p:cNvPicPr>
          <p:nvPr/>
        </p:nvPicPr>
        <p:blipFill rotWithShape="1">
          <a:blip r:embed="rId4"/>
          <a:srcRect l="23228" t="30550" r="22670" b="27767"/>
          <a:stretch/>
        </p:blipFill>
        <p:spPr>
          <a:xfrm>
            <a:off x="4148554" y="481331"/>
            <a:ext cx="6596109" cy="2858611"/>
          </a:xfrm>
          <a:prstGeom prst="rect">
            <a:avLst/>
          </a:prstGeom>
        </p:spPr>
      </p:pic>
    </p:spTree>
    <p:extLst>
      <p:ext uri="{BB962C8B-B14F-4D97-AF65-F5344CB8AC3E}">
        <p14:creationId xmlns:p14="http://schemas.microsoft.com/office/powerpoint/2010/main" val="916241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9" name="Metin kutusu 8">
            <a:extLst>
              <a:ext uri="{FF2B5EF4-FFF2-40B4-BE49-F238E27FC236}">
                <a16:creationId xmlns:a16="http://schemas.microsoft.com/office/drawing/2014/main" id="{AE34A6BD-3D4A-4F42-A99E-B9268083F564}"/>
              </a:ext>
            </a:extLst>
          </p:cNvPr>
          <p:cNvSpPr txBox="1"/>
          <p:nvPr/>
        </p:nvSpPr>
        <p:spPr>
          <a:xfrm>
            <a:off x="583325" y="315013"/>
            <a:ext cx="97989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ADIM 6- </a:t>
            </a:r>
            <a:r>
              <a:rPr kumimoji="0" lang="tr-TR" sz="1800" b="1"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Ders Seçimi </a:t>
            </a:r>
          </a:p>
        </p:txBody>
      </p:sp>
      <p:sp>
        <p:nvSpPr>
          <p:cNvPr id="12" name="Metin kutusu 11">
            <a:extLst>
              <a:ext uri="{FF2B5EF4-FFF2-40B4-BE49-F238E27FC236}">
                <a16:creationId xmlns:a16="http://schemas.microsoft.com/office/drawing/2014/main" id="{1455FE0A-CBB8-46DD-9556-3036E8FBF5FC}"/>
              </a:ext>
            </a:extLst>
          </p:cNvPr>
          <p:cNvSpPr txBox="1"/>
          <p:nvPr/>
        </p:nvSpPr>
        <p:spPr>
          <a:xfrm>
            <a:off x="869438" y="4380029"/>
            <a:ext cx="9645588" cy="785343"/>
          </a:xfrm>
          <a:prstGeom prst="rect">
            <a:avLst/>
          </a:prstGeom>
          <a:noFill/>
        </p:spPr>
        <p:txBody>
          <a:bodyPr wrap="square">
            <a:spAutoFit/>
          </a:bodyPr>
          <a:lstStyle/>
          <a:p>
            <a:pPr marL="285750" indent="-285750" algn="l">
              <a:lnSpc>
                <a:spcPct val="150000"/>
              </a:lnSpc>
              <a:buClr>
                <a:srgbClr val="CC9900"/>
              </a:buClr>
              <a:buFont typeface="Courier New" panose="02070309020205020404" pitchFamily="49" charset="0"/>
              <a:buChar char="o"/>
            </a:pPr>
            <a:r>
              <a:rPr lang="tr-TR" sz="1600" b="0" i="0" u="none" strike="noStrike" baseline="0" dirty="0">
                <a:solidFill>
                  <a:srgbClr val="000000"/>
                </a:solidFill>
                <a:latin typeface="Arial" panose="020B0604020202020204" pitchFamily="34" charset="0"/>
                <a:cs typeface="Arial" panose="020B0604020202020204" pitchFamily="34" charset="0"/>
              </a:rPr>
              <a:t>Tablo B kısmını doldururken de en alt kısma okulumuzun ders katalog linkini ekleyerek, son adıma geçiş yapabilirsiniz. ( Örnekte ders katalog linkimiz gözükmekte)</a:t>
            </a:r>
          </a:p>
        </p:txBody>
      </p:sp>
      <p:pic>
        <p:nvPicPr>
          <p:cNvPr id="8" name="Resim 7">
            <a:extLst>
              <a:ext uri="{FF2B5EF4-FFF2-40B4-BE49-F238E27FC236}">
                <a16:creationId xmlns:a16="http://schemas.microsoft.com/office/drawing/2014/main" id="{D406A157-AC75-4970-8FA8-51A6E01EEED3}"/>
              </a:ext>
            </a:extLst>
          </p:cNvPr>
          <p:cNvPicPr>
            <a:picLocks noChangeAspect="1"/>
          </p:cNvPicPr>
          <p:nvPr/>
        </p:nvPicPr>
        <p:blipFill rotWithShape="1">
          <a:blip r:embed="rId4"/>
          <a:srcRect l="7937" t="49186" r="12840" b="7358"/>
          <a:stretch/>
        </p:blipFill>
        <p:spPr>
          <a:xfrm>
            <a:off x="723345" y="990092"/>
            <a:ext cx="9658905" cy="2843357"/>
          </a:xfrm>
          <a:prstGeom prst="rect">
            <a:avLst/>
          </a:prstGeom>
        </p:spPr>
      </p:pic>
    </p:spTree>
    <p:extLst>
      <p:ext uri="{BB962C8B-B14F-4D97-AF65-F5344CB8AC3E}">
        <p14:creationId xmlns:p14="http://schemas.microsoft.com/office/powerpoint/2010/main" val="3776074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pic>
        <p:nvPicPr>
          <p:cNvPr id="3" name="Resim 2">
            <a:extLst>
              <a:ext uri="{FF2B5EF4-FFF2-40B4-BE49-F238E27FC236}">
                <a16:creationId xmlns:a16="http://schemas.microsoft.com/office/drawing/2014/main" id="{450F06AC-0255-4499-8BC1-81933DEB2B11}"/>
              </a:ext>
            </a:extLst>
          </p:cNvPr>
          <p:cNvPicPr>
            <a:picLocks noChangeAspect="1"/>
          </p:cNvPicPr>
          <p:nvPr/>
        </p:nvPicPr>
        <p:blipFill rotWithShape="1">
          <a:blip r:embed="rId4"/>
          <a:srcRect l="6718" t="21527" r="6953" b="12223"/>
          <a:stretch/>
        </p:blipFill>
        <p:spPr>
          <a:xfrm>
            <a:off x="857626" y="264546"/>
            <a:ext cx="8724138" cy="3765960"/>
          </a:xfrm>
          <a:prstGeom prst="rect">
            <a:avLst/>
          </a:prstGeom>
        </p:spPr>
      </p:pic>
      <p:sp>
        <p:nvSpPr>
          <p:cNvPr id="9" name="Metin kutusu 8">
            <a:extLst>
              <a:ext uri="{FF2B5EF4-FFF2-40B4-BE49-F238E27FC236}">
                <a16:creationId xmlns:a16="http://schemas.microsoft.com/office/drawing/2014/main" id="{7491A4ED-B090-437D-B5E1-D1DA114EE632}"/>
              </a:ext>
            </a:extLst>
          </p:cNvPr>
          <p:cNvSpPr txBox="1"/>
          <p:nvPr/>
        </p:nvSpPr>
        <p:spPr>
          <a:xfrm>
            <a:off x="1069463" y="4484804"/>
            <a:ext cx="9645588" cy="416011"/>
          </a:xfrm>
          <a:prstGeom prst="rect">
            <a:avLst/>
          </a:prstGeom>
          <a:noFill/>
        </p:spPr>
        <p:txBody>
          <a:bodyPr wrap="square">
            <a:spAutoFit/>
          </a:bodyPr>
          <a:lstStyle/>
          <a:p>
            <a:pPr marL="285750" indent="-285750" algn="l">
              <a:lnSpc>
                <a:spcPct val="150000"/>
              </a:lnSpc>
              <a:buClr>
                <a:srgbClr val="CC9900"/>
              </a:buClr>
              <a:buFont typeface="Courier New" panose="02070309020205020404" pitchFamily="49" charset="0"/>
              <a:buChar char="o"/>
            </a:pPr>
            <a:r>
              <a:rPr lang="tr-TR" sz="1600" b="0" i="0" u="none" strike="noStrike" baseline="0" dirty="0">
                <a:solidFill>
                  <a:srgbClr val="000000"/>
                </a:solidFill>
                <a:latin typeface="Arial" panose="020B0604020202020204" pitchFamily="34" charset="0"/>
                <a:cs typeface="Arial" panose="020B0604020202020204" pitchFamily="34" charset="0"/>
              </a:rPr>
              <a:t>Bu kısmı doldurmadan geçiyoruz.</a:t>
            </a:r>
          </a:p>
        </p:txBody>
      </p:sp>
    </p:spTree>
    <p:extLst>
      <p:ext uri="{BB962C8B-B14F-4D97-AF65-F5344CB8AC3E}">
        <p14:creationId xmlns:p14="http://schemas.microsoft.com/office/powerpoint/2010/main" val="3413301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pic>
        <p:nvPicPr>
          <p:cNvPr id="3" name="Resim 2">
            <a:extLst>
              <a:ext uri="{FF2B5EF4-FFF2-40B4-BE49-F238E27FC236}">
                <a16:creationId xmlns:a16="http://schemas.microsoft.com/office/drawing/2014/main" id="{8397FAC9-F5CF-4382-8C26-52AF56BFC699}"/>
              </a:ext>
            </a:extLst>
          </p:cNvPr>
          <p:cNvPicPr>
            <a:picLocks noChangeAspect="1"/>
          </p:cNvPicPr>
          <p:nvPr/>
        </p:nvPicPr>
        <p:blipFill rotWithShape="1">
          <a:blip r:embed="rId4"/>
          <a:srcRect l="10391" t="37639" r="11718" b="8824"/>
          <a:stretch/>
        </p:blipFill>
        <p:spPr>
          <a:xfrm>
            <a:off x="1266824" y="1109981"/>
            <a:ext cx="9496425" cy="3671569"/>
          </a:xfrm>
          <a:prstGeom prst="rect">
            <a:avLst/>
          </a:prstGeom>
        </p:spPr>
      </p:pic>
      <p:sp>
        <p:nvSpPr>
          <p:cNvPr id="8" name="Metin kutusu 7">
            <a:extLst>
              <a:ext uri="{FF2B5EF4-FFF2-40B4-BE49-F238E27FC236}">
                <a16:creationId xmlns:a16="http://schemas.microsoft.com/office/drawing/2014/main" id="{92D58E2C-A55F-4788-B28E-40D797347654}"/>
              </a:ext>
            </a:extLst>
          </p:cNvPr>
          <p:cNvSpPr txBox="1"/>
          <p:nvPr/>
        </p:nvSpPr>
        <p:spPr>
          <a:xfrm>
            <a:off x="583325" y="315013"/>
            <a:ext cx="97989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ADIM 7- </a:t>
            </a:r>
            <a:r>
              <a:rPr lang="tr-TR" b="1" u="sng" dirty="0">
                <a:solidFill>
                  <a:srgbClr val="44546A"/>
                </a:solidFill>
                <a:latin typeface="Arial" panose="020B0604020202020204" pitchFamily="34" charset="0"/>
                <a:cs typeface="Arial" panose="020B0604020202020204" pitchFamily="34" charset="0"/>
              </a:rPr>
              <a:t>Belgeyi İmzalama ve Bölüm Koordinatörünün Kontrolüne/İmzasına Sunma</a:t>
            </a:r>
            <a:r>
              <a:rPr kumimoji="0" lang="tr-TR" sz="1800" b="1"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 </a:t>
            </a:r>
          </a:p>
        </p:txBody>
      </p:sp>
      <p:sp>
        <p:nvSpPr>
          <p:cNvPr id="9" name="Metin kutusu 8">
            <a:extLst>
              <a:ext uri="{FF2B5EF4-FFF2-40B4-BE49-F238E27FC236}">
                <a16:creationId xmlns:a16="http://schemas.microsoft.com/office/drawing/2014/main" id="{34122C0D-1E94-4F45-A4EA-E2B00DECCF88}"/>
              </a:ext>
            </a:extLst>
          </p:cNvPr>
          <p:cNvSpPr txBox="1"/>
          <p:nvPr/>
        </p:nvSpPr>
        <p:spPr>
          <a:xfrm>
            <a:off x="1192242" y="4881362"/>
            <a:ext cx="9645588" cy="416011"/>
          </a:xfrm>
          <a:prstGeom prst="rect">
            <a:avLst/>
          </a:prstGeom>
          <a:noFill/>
        </p:spPr>
        <p:txBody>
          <a:bodyPr wrap="square">
            <a:spAutoFit/>
          </a:bodyPr>
          <a:lstStyle/>
          <a:p>
            <a:pPr marL="285750" indent="-285750" algn="l">
              <a:lnSpc>
                <a:spcPct val="150000"/>
              </a:lnSpc>
              <a:buClr>
                <a:srgbClr val="CC9900"/>
              </a:buClr>
              <a:buFont typeface="Courier New" panose="02070309020205020404" pitchFamily="49" charset="0"/>
              <a:buChar char="o"/>
            </a:pPr>
            <a:r>
              <a:rPr lang="tr-TR" sz="1600" dirty="0" err="1">
                <a:solidFill>
                  <a:srgbClr val="000000"/>
                </a:solidFill>
                <a:latin typeface="Arial" panose="020B0604020202020204" pitchFamily="34" charset="0"/>
                <a:cs typeface="Arial" panose="020B0604020202020204" pitchFamily="34" charset="0"/>
              </a:rPr>
              <a:t>OLA’nın</a:t>
            </a:r>
            <a:r>
              <a:rPr lang="tr-TR" sz="1600" dirty="0">
                <a:solidFill>
                  <a:srgbClr val="000000"/>
                </a:solidFill>
                <a:latin typeface="Arial" panose="020B0604020202020204" pitchFamily="34" charset="0"/>
                <a:cs typeface="Arial" panose="020B0604020202020204" pitchFamily="34" charset="0"/>
              </a:rPr>
              <a:t> 6. kısmına geldik</a:t>
            </a:r>
            <a:r>
              <a:rPr lang="tr-TR" sz="1600" b="0" i="0" u="none" strike="noStrike" baseline="0" dirty="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84068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pic>
        <p:nvPicPr>
          <p:cNvPr id="4" name="Resim 3">
            <a:extLst>
              <a:ext uri="{FF2B5EF4-FFF2-40B4-BE49-F238E27FC236}">
                <a16:creationId xmlns:a16="http://schemas.microsoft.com/office/drawing/2014/main" id="{E84B4E7A-BD39-4A48-91F6-D543C27338D8}"/>
              </a:ext>
            </a:extLst>
          </p:cNvPr>
          <p:cNvPicPr>
            <a:picLocks noChangeAspect="1"/>
          </p:cNvPicPr>
          <p:nvPr/>
        </p:nvPicPr>
        <p:blipFill rotWithShape="1">
          <a:blip r:embed="rId4"/>
          <a:srcRect l="13762" t="31973" r="14150" b="5503"/>
          <a:stretch/>
        </p:blipFill>
        <p:spPr>
          <a:xfrm>
            <a:off x="1391245" y="866646"/>
            <a:ext cx="7945381" cy="3876383"/>
          </a:xfrm>
          <a:prstGeom prst="rect">
            <a:avLst/>
          </a:prstGeom>
        </p:spPr>
      </p:pic>
      <p:sp>
        <p:nvSpPr>
          <p:cNvPr id="9" name="Metin kutusu 8">
            <a:extLst>
              <a:ext uri="{FF2B5EF4-FFF2-40B4-BE49-F238E27FC236}">
                <a16:creationId xmlns:a16="http://schemas.microsoft.com/office/drawing/2014/main" id="{E8E7914B-CF9E-47D9-923A-BF918D17D896}"/>
              </a:ext>
            </a:extLst>
          </p:cNvPr>
          <p:cNvSpPr txBox="1"/>
          <p:nvPr/>
        </p:nvSpPr>
        <p:spPr>
          <a:xfrm>
            <a:off x="1106517" y="4834819"/>
            <a:ext cx="9645588" cy="785343"/>
          </a:xfrm>
          <a:prstGeom prst="rect">
            <a:avLst/>
          </a:prstGeom>
          <a:noFill/>
        </p:spPr>
        <p:txBody>
          <a:bodyPr wrap="square">
            <a:spAutoFit/>
          </a:bodyPr>
          <a:lstStyle/>
          <a:p>
            <a:pPr marL="285750" indent="-285750" algn="l">
              <a:lnSpc>
                <a:spcPct val="150000"/>
              </a:lnSpc>
              <a:buClr>
                <a:srgbClr val="CC9900"/>
              </a:buClr>
              <a:buFont typeface="Courier New" panose="02070309020205020404" pitchFamily="49" charset="0"/>
              <a:buChar char="o"/>
            </a:pPr>
            <a:r>
              <a:rPr lang="tr-TR" sz="1600" dirty="0">
                <a:solidFill>
                  <a:srgbClr val="000000"/>
                </a:solidFill>
                <a:latin typeface="Arial" panose="020B0604020202020204" pitchFamily="34" charset="0"/>
                <a:cs typeface="Arial" panose="020B0604020202020204" pitchFamily="34" charset="0"/>
              </a:rPr>
              <a:t>Son adım olan ''</a:t>
            </a:r>
            <a:r>
              <a:rPr lang="tr-TR" sz="1600" dirty="0" err="1">
                <a:solidFill>
                  <a:srgbClr val="000000"/>
                </a:solidFill>
                <a:latin typeface="Arial" panose="020B0604020202020204" pitchFamily="34" charset="0"/>
                <a:cs typeface="Arial" panose="020B0604020202020204" pitchFamily="34" charset="0"/>
              </a:rPr>
              <a:t>Commitment</a:t>
            </a:r>
            <a:r>
              <a:rPr lang="tr-TR" sz="1600" dirty="0">
                <a:solidFill>
                  <a:srgbClr val="000000"/>
                </a:solidFill>
                <a:latin typeface="Arial" panose="020B0604020202020204" pitchFamily="34" charset="0"/>
                <a:cs typeface="Arial" panose="020B0604020202020204" pitchFamily="34" charset="0"/>
              </a:rPr>
              <a:t>'' bölümünde imzanızı atıp imzala ve gönder butonuna bastıktan sonra </a:t>
            </a:r>
            <a:r>
              <a:rPr lang="tr-TR" sz="1600" dirty="0" err="1">
                <a:solidFill>
                  <a:srgbClr val="000000"/>
                </a:solidFill>
                <a:latin typeface="Arial" panose="020B0604020202020204" pitchFamily="34" charset="0"/>
                <a:cs typeface="Arial" panose="020B0604020202020204" pitchFamily="34" charset="0"/>
              </a:rPr>
              <a:t>OLA'nız</a:t>
            </a:r>
            <a:r>
              <a:rPr lang="tr-TR" sz="1600" dirty="0">
                <a:solidFill>
                  <a:srgbClr val="000000"/>
                </a:solidFill>
                <a:latin typeface="Arial" panose="020B0604020202020204" pitchFamily="34" charset="0"/>
                <a:cs typeface="Arial" panose="020B0604020202020204" pitchFamily="34" charset="0"/>
              </a:rPr>
              <a:t> sistem üzerinden otomatik olarak bölüm Erasmus Koordinatörünüzün onayına sunulmaktadır.</a:t>
            </a:r>
          </a:p>
        </p:txBody>
      </p:sp>
      <p:sp>
        <p:nvSpPr>
          <p:cNvPr id="10" name="Metin kutusu 9">
            <a:extLst>
              <a:ext uri="{FF2B5EF4-FFF2-40B4-BE49-F238E27FC236}">
                <a16:creationId xmlns:a16="http://schemas.microsoft.com/office/drawing/2014/main" id="{8E08D9FF-6BBC-4758-9069-B4FD3DAE8C78}"/>
              </a:ext>
            </a:extLst>
          </p:cNvPr>
          <p:cNvSpPr txBox="1"/>
          <p:nvPr/>
        </p:nvSpPr>
        <p:spPr>
          <a:xfrm>
            <a:off x="583325" y="315013"/>
            <a:ext cx="97989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ADIM 7- </a:t>
            </a:r>
            <a:r>
              <a:rPr lang="tr-TR" b="1" u="sng" dirty="0">
                <a:solidFill>
                  <a:srgbClr val="44546A"/>
                </a:solidFill>
                <a:latin typeface="Arial" panose="020B0604020202020204" pitchFamily="34" charset="0"/>
                <a:cs typeface="Arial" panose="020B0604020202020204" pitchFamily="34" charset="0"/>
              </a:rPr>
              <a:t>Belgeyi İmzalama ve Bölüm Koordinatörünün Kontrolüne/İmzasına Sunma</a:t>
            </a:r>
            <a:r>
              <a:rPr kumimoji="0" lang="tr-TR" sz="1800" b="1"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 </a:t>
            </a:r>
          </a:p>
        </p:txBody>
      </p:sp>
      <p:sp>
        <p:nvSpPr>
          <p:cNvPr id="2" name="Dikdörtgen 1">
            <a:extLst>
              <a:ext uri="{FF2B5EF4-FFF2-40B4-BE49-F238E27FC236}">
                <a16:creationId xmlns:a16="http://schemas.microsoft.com/office/drawing/2014/main" id="{4BDAC8AA-6EC0-09C0-D527-FB30F29229D2}"/>
              </a:ext>
            </a:extLst>
          </p:cNvPr>
          <p:cNvSpPr/>
          <p:nvPr/>
        </p:nvSpPr>
        <p:spPr>
          <a:xfrm>
            <a:off x="1594884" y="3429000"/>
            <a:ext cx="2137144" cy="10047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Buraya imza atılacak</a:t>
            </a:r>
          </a:p>
        </p:txBody>
      </p:sp>
    </p:spTree>
    <p:extLst>
      <p:ext uri="{BB962C8B-B14F-4D97-AF65-F5344CB8AC3E}">
        <p14:creationId xmlns:p14="http://schemas.microsoft.com/office/powerpoint/2010/main" val="943711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8" name="Metin kutusu 7">
            <a:extLst>
              <a:ext uri="{FF2B5EF4-FFF2-40B4-BE49-F238E27FC236}">
                <a16:creationId xmlns:a16="http://schemas.microsoft.com/office/drawing/2014/main" id="{42E8E37B-CD83-43CF-B50A-D749083B6DB1}"/>
              </a:ext>
            </a:extLst>
          </p:cNvPr>
          <p:cNvSpPr txBox="1"/>
          <p:nvPr/>
        </p:nvSpPr>
        <p:spPr>
          <a:xfrm>
            <a:off x="937241" y="4577519"/>
            <a:ext cx="9885285" cy="872034"/>
          </a:xfrm>
          <a:prstGeom prst="rect">
            <a:avLst/>
          </a:prstGeom>
          <a:noFill/>
        </p:spPr>
        <p:txBody>
          <a:bodyPr wrap="square">
            <a:spAutoFit/>
          </a:bodyPr>
          <a:lstStyle/>
          <a:p>
            <a:pPr marL="285750" indent="-285750" algn="l">
              <a:lnSpc>
                <a:spcPct val="150000"/>
              </a:lnSpc>
              <a:buClr>
                <a:srgbClr val="CC9900"/>
              </a:buClr>
              <a:buFont typeface="Courier New" panose="02070309020205020404" pitchFamily="49" charset="0"/>
              <a:buChar char="o"/>
            </a:pPr>
            <a:r>
              <a:rPr lang="tr-TR" sz="1800" b="0" i="0" u="none" strike="noStrike" baseline="0" dirty="0" err="1">
                <a:solidFill>
                  <a:srgbClr val="000000"/>
                </a:solidFill>
                <a:latin typeface="Arial" panose="020B0604020202020204" pitchFamily="34" charset="0"/>
                <a:cs typeface="Arial" panose="020B0604020202020204" pitchFamily="34" charset="0"/>
              </a:rPr>
              <a:t>OLA'nız</a:t>
            </a:r>
            <a:r>
              <a:rPr lang="tr-TR" sz="1800" b="0" i="0" u="none" strike="noStrike" baseline="0" dirty="0">
                <a:solidFill>
                  <a:srgbClr val="000000"/>
                </a:solidFill>
                <a:latin typeface="Arial" panose="020B0604020202020204" pitchFamily="34" charset="0"/>
                <a:cs typeface="Arial" panose="020B0604020202020204" pitchFamily="34" charset="0"/>
              </a:rPr>
              <a:t> tamamlandıktan sonra </a:t>
            </a:r>
            <a:r>
              <a:rPr lang="tr-TR" sz="1800" b="1" i="0" u="none" strike="noStrike" baseline="0" dirty="0">
                <a:solidFill>
                  <a:srgbClr val="DF2247"/>
                </a:solidFill>
                <a:latin typeface="Arial" panose="020B0604020202020204" pitchFamily="34" charset="0"/>
                <a:cs typeface="Arial" panose="020B0604020202020204" pitchFamily="34" charset="0"/>
              </a:rPr>
              <a:t>''My Learning </a:t>
            </a:r>
            <a:r>
              <a:rPr lang="tr-TR" sz="1800" b="1" i="0" u="none" strike="noStrike" baseline="0" dirty="0" err="1">
                <a:solidFill>
                  <a:srgbClr val="DF2247"/>
                </a:solidFill>
                <a:latin typeface="Arial" panose="020B0604020202020204" pitchFamily="34" charset="0"/>
                <a:cs typeface="Arial" panose="020B0604020202020204" pitchFamily="34" charset="0"/>
              </a:rPr>
              <a:t>Agreement</a:t>
            </a:r>
            <a:r>
              <a:rPr lang="tr-TR" sz="1800" b="1" i="0" u="none" strike="noStrike" baseline="0" dirty="0">
                <a:solidFill>
                  <a:srgbClr val="DF2247"/>
                </a:solidFill>
                <a:latin typeface="Arial" panose="020B0604020202020204" pitchFamily="34" charset="0"/>
                <a:cs typeface="Arial" panose="020B0604020202020204" pitchFamily="34" charset="0"/>
              </a:rPr>
              <a:t>'' </a:t>
            </a:r>
            <a:r>
              <a:rPr lang="tr-TR" sz="1800" b="0" i="0" u="none" strike="noStrike" baseline="0" dirty="0">
                <a:solidFill>
                  <a:srgbClr val="000000"/>
                </a:solidFill>
                <a:latin typeface="Arial" panose="020B0604020202020204" pitchFamily="34" charset="0"/>
                <a:cs typeface="Arial" panose="020B0604020202020204" pitchFamily="34" charset="0"/>
              </a:rPr>
              <a:t>bölümünden hazırlamış olduğunuz </a:t>
            </a:r>
            <a:r>
              <a:rPr lang="tr-TR" sz="1800" b="0" i="0" u="none" strike="noStrike" baseline="0" dirty="0" err="1">
                <a:solidFill>
                  <a:srgbClr val="000000"/>
                </a:solidFill>
                <a:latin typeface="Arial" panose="020B0604020202020204" pitchFamily="34" charset="0"/>
                <a:cs typeface="Arial" panose="020B0604020202020204" pitchFamily="34" charset="0"/>
              </a:rPr>
              <a:t>evrağı</a:t>
            </a:r>
            <a:r>
              <a:rPr lang="tr-TR" sz="1800" b="0" i="0" u="none" strike="noStrike" baseline="0" dirty="0">
                <a:solidFill>
                  <a:srgbClr val="000000"/>
                </a:solidFill>
                <a:latin typeface="Arial" panose="020B0604020202020204" pitchFamily="34" charset="0"/>
                <a:cs typeface="Arial" panose="020B0604020202020204" pitchFamily="34" charset="0"/>
              </a:rPr>
              <a:t> görüntüleyebilirsiniz.</a:t>
            </a:r>
            <a:endParaRPr lang="tr-TR" dirty="0">
              <a:latin typeface="Arial" panose="020B0604020202020204" pitchFamily="34" charset="0"/>
              <a:cs typeface="Arial" panose="020B0604020202020204" pitchFamily="34" charset="0"/>
            </a:endParaRPr>
          </a:p>
        </p:txBody>
      </p:sp>
      <p:pic>
        <p:nvPicPr>
          <p:cNvPr id="4" name="Resim 3">
            <a:extLst>
              <a:ext uri="{FF2B5EF4-FFF2-40B4-BE49-F238E27FC236}">
                <a16:creationId xmlns:a16="http://schemas.microsoft.com/office/drawing/2014/main" id="{4F0E3CAB-C767-40E1-93A0-C4A69FF5FAAC}"/>
              </a:ext>
            </a:extLst>
          </p:cNvPr>
          <p:cNvPicPr>
            <a:picLocks noChangeAspect="1"/>
          </p:cNvPicPr>
          <p:nvPr/>
        </p:nvPicPr>
        <p:blipFill rotWithShape="1">
          <a:blip r:embed="rId4"/>
          <a:srcRect l="11359" t="12945" r="13932" b="6020"/>
          <a:stretch/>
        </p:blipFill>
        <p:spPr>
          <a:xfrm>
            <a:off x="638027" y="345771"/>
            <a:ext cx="7794594" cy="3923930"/>
          </a:xfrm>
          <a:prstGeom prst="rect">
            <a:avLst/>
          </a:prstGeom>
        </p:spPr>
      </p:pic>
      <p:sp>
        <p:nvSpPr>
          <p:cNvPr id="10" name="Serbest Form: Şekil 9">
            <a:extLst>
              <a:ext uri="{FF2B5EF4-FFF2-40B4-BE49-F238E27FC236}">
                <a16:creationId xmlns:a16="http://schemas.microsoft.com/office/drawing/2014/main" id="{868F7DB7-D29A-4A34-92FF-C6BE6742629F}"/>
              </a:ext>
            </a:extLst>
          </p:cNvPr>
          <p:cNvSpPr/>
          <p:nvPr/>
        </p:nvSpPr>
        <p:spPr>
          <a:xfrm>
            <a:off x="8578587" y="3302493"/>
            <a:ext cx="1302260" cy="545713"/>
          </a:xfrm>
          <a:custGeom>
            <a:avLst/>
            <a:gdLst>
              <a:gd name="connsiteX0" fmla="*/ 1047566 w 1047566"/>
              <a:gd name="connsiteY0" fmla="*/ 0 h 1127464"/>
              <a:gd name="connsiteX1" fmla="*/ 461639 w 1047566"/>
              <a:gd name="connsiteY1" fmla="*/ 443884 h 1127464"/>
              <a:gd name="connsiteX2" fmla="*/ 807868 w 1047566"/>
              <a:gd name="connsiteY2" fmla="*/ 1056443 h 1127464"/>
              <a:gd name="connsiteX3" fmla="*/ 0 w 1047566"/>
              <a:gd name="connsiteY3" fmla="*/ 1127464 h 1127464"/>
            </a:gdLst>
            <a:ahLst/>
            <a:cxnLst>
              <a:cxn ang="0">
                <a:pos x="connsiteX0" y="connsiteY0"/>
              </a:cxn>
              <a:cxn ang="0">
                <a:pos x="connsiteX1" y="connsiteY1"/>
              </a:cxn>
              <a:cxn ang="0">
                <a:pos x="connsiteX2" y="connsiteY2"/>
              </a:cxn>
              <a:cxn ang="0">
                <a:pos x="connsiteX3" y="connsiteY3"/>
              </a:cxn>
            </a:cxnLst>
            <a:rect l="l" t="t" r="r" b="b"/>
            <a:pathLst>
              <a:path w="1047566" h="1127464">
                <a:moveTo>
                  <a:pt x="1047566" y="0"/>
                </a:moveTo>
                <a:cubicBezTo>
                  <a:pt x="774577" y="133905"/>
                  <a:pt x="501589" y="267810"/>
                  <a:pt x="461639" y="443884"/>
                </a:cubicBezTo>
                <a:cubicBezTo>
                  <a:pt x="421689" y="619958"/>
                  <a:pt x="884808" y="942513"/>
                  <a:pt x="807868" y="1056443"/>
                </a:cubicBezTo>
                <a:cubicBezTo>
                  <a:pt x="730928" y="1170373"/>
                  <a:pt x="204186" y="964707"/>
                  <a:pt x="0" y="1127464"/>
                </a:cubicBezTo>
              </a:path>
            </a:pathLst>
          </a:custGeom>
          <a:ln w="57150" cap="flat" cmpd="sng" algn="ctr">
            <a:solidFill>
              <a:schemeClr val="accent2">
                <a:alpha val="67000"/>
              </a:schemeClr>
            </a:solidFill>
            <a:prstDash val="solid"/>
            <a:round/>
            <a:headEnd type="none" w="lg" len="lg"/>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2999031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11" name="Oval 10">
            <a:extLst>
              <a:ext uri="{FF2B5EF4-FFF2-40B4-BE49-F238E27FC236}">
                <a16:creationId xmlns:a16="http://schemas.microsoft.com/office/drawing/2014/main" id="{3FBCAED1-143A-4D31-98E2-6A2A8945CAC5}"/>
              </a:ext>
            </a:extLst>
          </p:cNvPr>
          <p:cNvSpPr/>
          <p:nvPr/>
        </p:nvSpPr>
        <p:spPr>
          <a:xfrm flipH="1">
            <a:off x="4425701" y="984905"/>
            <a:ext cx="170924" cy="115027"/>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8" name="Metin kutusu 7">
            <a:extLst>
              <a:ext uri="{FF2B5EF4-FFF2-40B4-BE49-F238E27FC236}">
                <a16:creationId xmlns:a16="http://schemas.microsoft.com/office/drawing/2014/main" id="{9B3047ED-4049-4FC9-AA2C-98113BD785C5}"/>
              </a:ext>
            </a:extLst>
          </p:cNvPr>
          <p:cNvSpPr txBox="1"/>
          <p:nvPr/>
        </p:nvSpPr>
        <p:spPr>
          <a:xfrm>
            <a:off x="1044022" y="523240"/>
            <a:ext cx="993765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sng"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Online Learning </a:t>
            </a:r>
            <a:r>
              <a:rPr kumimoji="0" lang="tr-TR" sz="2400" b="0" i="0" u="sng"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Agreement</a:t>
            </a:r>
            <a:r>
              <a:rPr kumimoji="0" lang="tr-TR" sz="2400" b="0" i="0" u="sng"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Nedir?</a:t>
            </a:r>
            <a:endParaRPr kumimoji="0" lang="tr-TR" sz="1800" b="0" i="0" u="sng"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endParaRPr>
          </a:p>
        </p:txBody>
      </p:sp>
      <p:pic>
        <p:nvPicPr>
          <p:cNvPr id="9" name="Resim 8">
            <a:extLst>
              <a:ext uri="{FF2B5EF4-FFF2-40B4-BE49-F238E27FC236}">
                <a16:creationId xmlns:a16="http://schemas.microsoft.com/office/drawing/2014/main" id="{21BEDA18-35BB-4B04-A56A-AD54F4FA7D42}"/>
              </a:ext>
            </a:extLst>
          </p:cNvPr>
          <p:cNvPicPr>
            <a:picLocks noChangeAspect="1"/>
          </p:cNvPicPr>
          <p:nvPr/>
        </p:nvPicPr>
        <p:blipFill>
          <a:blip r:embed="rId4"/>
          <a:stretch>
            <a:fillRect/>
          </a:stretch>
        </p:blipFill>
        <p:spPr>
          <a:xfrm>
            <a:off x="9566764" y="1464475"/>
            <a:ext cx="1815817" cy="2573125"/>
          </a:xfrm>
          <a:prstGeom prst="rect">
            <a:avLst/>
          </a:prstGeom>
        </p:spPr>
      </p:pic>
      <p:pic>
        <p:nvPicPr>
          <p:cNvPr id="10" name="Resim 9">
            <a:extLst>
              <a:ext uri="{FF2B5EF4-FFF2-40B4-BE49-F238E27FC236}">
                <a16:creationId xmlns:a16="http://schemas.microsoft.com/office/drawing/2014/main" id="{AFF87B09-6209-4ECF-81DC-38F33A40632D}"/>
              </a:ext>
            </a:extLst>
          </p:cNvPr>
          <p:cNvPicPr>
            <a:picLocks noChangeAspect="1"/>
          </p:cNvPicPr>
          <p:nvPr/>
        </p:nvPicPr>
        <p:blipFill>
          <a:blip r:embed="rId5"/>
          <a:stretch>
            <a:fillRect/>
          </a:stretch>
        </p:blipFill>
        <p:spPr>
          <a:xfrm rot="861445">
            <a:off x="10464136" y="357250"/>
            <a:ext cx="1820784" cy="1251789"/>
          </a:xfrm>
          <a:prstGeom prst="rect">
            <a:avLst/>
          </a:prstGeom>
        </p:spPr>
      </p:pic>
      <p:sp>
        <p:nvSpPr>
          <p:cNvPr id="12" name="Metin kutusu 11">
            <a:extLst>
              <a:ext uri="{FF2B5EF4-FFF2-40B4-BE49-F238E27FC236}">
                <a16:creationId xmlns:a16="http://schemas.microsoft.com/office/drawing/2014/main" id="{A8779185-7FAC-4965-B31E-50E4625C66FD}"/>
              </a:ext>
            </a:extLst>
          </p:cNvPr>
          <p:cNvSpPr txBox="1"/>
          <p:nvPr/>
        </p:nvSpPr>
        <p:spPr>
          <a:xfrm rot="535511">
            <a:off x="10864489" y="606530"/>
            <a:ext cx="1664389" cy="646331"/>
          </a:xfrm>
          <a:prstGeom prst="rect">
            <a:avLst/>
          </a:prstGeom>
          <a:noFill/>
        </p:spPr>
        <p:txBody>
          <a:bodyPr wrap="square" rtlCol="0">
            <a:spAutoFit/>
          </a:bodyPr>
          <a:lstStyle/>
          <a:p>
            <a:r>
              <a:rPr lang="tr-TR" sz="1200" dirty="0">
                <a:latin typeface="Arial" panose="020B0604020202020204" pitchFamily="34" charset="0"/>
                <a:cs typeface="Arial" panose="020B0604020202020204" pitchFamily="34" charset="0"/>
              </a:rPr>
              <a:t>Artık bir şeyleri dijitalleştirmek lazım…!</a:t>
            </a:r>
          </a:p>
        </p:txBody>
      </p:sp>
      <p:sp>
        <p:nvSpPr>
          <p:cNvPr id="14" name="Metin kutusu 13">
            <a:extLst>
              <a:ext uri="{FF2B5EF4-FFF2-40B4-BE49-F238E27FC236}">
                <a16:creationId xmlns:a16="http://schemas.microsoft.com/office/drawing/2014/main" id="{C649211F-A02E-4708-A4DF-BD9A0A424120}"/>
              </a:ext>
            </a:extLst>
          </p:cNvPr>
          <p:cNvSpPr txBox="1"/>
          <p:nvPr/>
        </p:nvSpPr>
        <p:spPr>
          <a:xfrm>
            <a:off x="901981" y="1333612"/>
            <a:ext cx="8162120" cy="3662541"/>
          </a:xfrm>
          <a:prstGeom prst="rect">
            <a:avLst/>
          </a:prstGeom>
          <a:noFill/>
        </p:spPr>
        <p:txBody>
          <a:bodyPr wrap="square">
            <a:spAutoFit/>
          </a:bodyPr>
          <a:lstStyle/>
          <a:p>
            <a:pPr marL="457200" marR="0" lvl="0" indent="-342900" algn="l" defTabSz="914400" rtl="0" eaLnBrk="1" fontAlgn="auto" latinLnBrk="0" hangingPunct="1">
              <a:lnSpc>
                <a:spcPct val="150000"/>
              </a:lnSpc>
              <a:spcBef>
                <a:spcPts val="1000"/>
              </a:spcBef>
              <a:spcAft>
                <a:spcPts val="0"/>
              </a:spcAft>
              <a:buClr>
                <a:srgbClr val="CC9900"/>
              </a:buClr>
              <a:buSzPts val="1800"/>
              <a:buFont typeface="Courier New" panose="02070309020205020404" pitchFamily="49" charset="0"/>
              <a:buChar char="o"/>
              <a:tabLst/>
              <a:defRPr/>
            </a:pPr>
            <a:r>
              <a:rPr lang="tr-TR" dirty="0">
                <a:solidFill>
                  <a:schemeClr val="tx1">
                    <a:lumMod val="65000"/>
                    <a:lumOff val="35000"/>
                  </a:schemeClr>
                </a:solidFill>
                <a:latin typeface="Arial" panose="020B0604020202020204" pitchFamily="34" charset="0"/>
                <a:cs typeface="Arial" panose="020B0604020202020204" pitchFamily="34" charset="0"/>
              </a:rPr>
              <a:t>OLA, Erasmus+ Öğrenim </a:t>
            </a:r>
            <a:r>
              <a:rPr lang="tr-TR" dirty="0" err="1">
                <a:solidFill>
                  <a:schemeClr val="tx1">
                    <a:lumMod val="65000"/>
                    <a:lumOff val="35000"/>
                  </a:schemeClr>
                </a:solidFill>
                <a:latin typeface="Arial" panose="020B0604020202020204" pitchFamily="34" charset="0"/>
                <a:cs typeface="Arial" panose="020B0604020202020204" pitchFamily="34" charset="0"/>
              </a:rPr>
              <a:t>Hareketliliği’nin</a:t>
            </a:r>
            <a:r>
              <a:rPr lang="tr-TR" dirty="0">
                <a:solidFill>
                  <a:schemeClr val="tx1">
                    <a:lumMod val="65000"/>
                    <a:lumOff val="35000"/>
                  </a:schemeClr>
                </a:solidFill>
                <a:latin typeface="Arial" panose="020B0604020202020204" pitchFamily="34" charset="0"/>
                <a:cs typeface="Arial" panose="020B0604020202020204" pitchFamily="34" charset="0"/>
              </a:rPr>
              <a:t> çevreci, kağıtsız yeni halidir.</a:t>
            </a:r>
          </a:p>
          <a:p>
            <a:pPr marL="457200" marR="0" lvl="0" indent="-342900" algn="l" defTabSz="914400" rtl="0" eaLnBrk="1" fontAlgn="auto" latinLnBrk="0" hangingPunct="1">
              <a:lnSpc>
                <a:spcPct val="150000"/>
              </a:lnSpc>
              <a:spcBef>
                <a:spcPts val="1000"/>
              </a:spcBef>
              <a:spcAft>
                <a:spcPts val="0"/>
              </a:spcAft>
              <a:buClr>
                <a:srgbClr val="CC9900"/>
              </a:buClr>
              <a:buSzPts val="1800"/>
              <a:buFont typeface="Courier New" panose="02070309020205020404" pitchFamily="49" charset="0"/>
              <a:buChar char="o"/>
              <a:tabLst/>
              <a:defRPr/>
            </a:pPr>
            <a:r>
              <a:rPr lang="tr-TR" dirty="0">
                <a:solidFill>
                  <a:schemeClr val="tx1">
                    <a:lumMod val="65000"/>
                    <a:lumOff val="35000"/>
                  </a:schemeClr>
                </a:solidFill>
                <a:latin typeface="Arial" panose="020B0604020202020204" pitchFamily="34" charset="0"/>
                <a:cs typeface="Arial" panose="020B0604020202020204" pitchFamily="34" charset="0"/>
              </a:rPr>
              <a:t>Öğrenim anlaşmasının hazırlanmasının, imzalatılmasının, gönderen ve gidilen kurumdan onay/görüş almanın ve belgenin son haline ulaşmasının online yoludur.</a:t>
            </a:r>
          </a:p>
          <a:p>
            <a:pPr marL="457200" marR="0" lvl="0" indent="-342900" algn="l" defTabSz="914400" rtl="0" eaLnBrk="1" fontAlgn="auto" latinLnBrk="0" hangingPunct="1">
              <a:lnSpc>
                <a:spcPct val="150000"/>
              </a:lnSpc>
              <a:spcBef>
                <a:spcPts val="1000"/>
              </a:spcBef>
              <a:spcAft>
                <a:spcPts val="0"/>
              </a:spcAft>
              <a:buClr>
                <a:srgbClr val="CC9900"/>
              </a:buClr>
              <a:buSzPts val="1800"/>
              <a:buFont typeface="Courier New" panose="02070309020205020404" pitchFamily="49" charset="0"/>
              <a:buChar char="o"/>
              <a:tabLst/>
              <a:defRPr/>
            </a:pPr>
            <a:r>
              <a:rPr lang="tr-TR" dirty="0">
                <a:solidFill>
                  <a:schemeClr val="tx1">
                    <a:lumMod val="65000"/>
                    <a:lumOff val="35000"/>
                  </a:schemeClr>
                </a:solidFill>
                <a:latin typeface="Arial" panose="020B0604020202020204" pitchFamily="34" charset="0"/>
                <a:cs typeface="Arial" panose="020B0604020202020204" pitchFamily="34" charset="0"/>
              </a:rPr>
              <a:t>OLA, Erasmus beyannamesi olan Yüksek Öğretim Kurumları arasındaki öğrenim ve staj hareketlilikleri kapsamında Erasmus+ hareketliliğine katılan öğrenciler tarafından kullanılabilir. </a:t>
            </a:r>
          </a:p>
          <a:p>
            <a:pPr marL="457200" marR="0" lvl="0" indent="-342900" algn="l" defTabSz="914400" rtl="0" eaLnBrk="1" fontAlgn="auto" latinLnBrk="0" hangingPunct="1">
              <a:lnSpc>
                <a:spcPct val="90000"/>
              </a:lnSpc>
              <a:spcBef>
                <a:spcPts val="1000"/>
              </a:spcBef>
              <a:spcAft>
                <a:spcPts val="0"/>
              </a:spcAft>
              <a:buClr>
                <a:srgbClr val="CC9900"/>
              </a:buClr>
              <a:buSzPts val="1800"/>
              <a:buFont typeface="Courier New" panose="02070309020205020404" pitchFamily="49" charset="0"/>
              <a:buChar char="o"/>
              <a:tabLst/>
              <a:defRPr/>
            </a:pPr>
            <a:endParaRPr kumimoji="0" lang="tr-TR" sz="2000"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Calibri"/>
            </a:endParaRPr>
          </a:p>
        </p:txBody>
      </p:sp>
      <p:sp>
        <p:nvSpPr>
          <p:cNvPr id="15" name="Metin kutusu 14">
            <a:extLst>
              <a:ext uri="{FF2B5EF4-FFF2-40B4-BE49-F238E27FC236}">
                <a16:creationId xmlns:a16="http://schemas.microsoft.com/office/drawing/2014/main" id="{4811E7BD-1AC7-4995-879C-1D58D174B116}"/>
              </a:ext>
            </a:extLst>
          </p:cNvPr>
          <p:cNvSpPr txBox="1"/>
          <p:nvPr/>
        </p:nvSpPr>
        <p:spPr>
          <a:xfrm>
            <a:off x="1381337" y="5119305"/>
            <a:ext cx="6830507" cy="369332"/>
          </a:xfrm>
          <a:prstGeom prst="rect">
            <a:avLst/>
          </a:prstGeom>
          <a:noFill/>
        </p:spPr>
        <p:txBody>
          <a:bodyPr wrap="square" rtlCol="0">
            <a:spAutoFit/>
          </a:bodyPr>
          <a:lstStyle/>
          <a:p>
            <a:r>
              <a:rPr lang="tr-TR" dirty="0">
                <a:solidFill>
                  <a:schemeClr val="bg1">
                    <a:lumMod val="75000"/>
                  </a:schemeClr>
                </a:solidFill>
              </a:rPr>
              <a:t>OLA web sayfasına ulaşmak için </a:t>
            </a:r>
            <a:r>
              <a:rPr lang="tr-TR" dirty="0">
                <a:solidFill>
                  <a:schemeClr val="bg1">
                    <a:lumMod val="75000"/>
                  </a:schemeClr>
                </a:solidFill>
                <a:hlinkClick r:id="rId6"/>
              </a:rPr>
              <a:t>tıklayınız. </a:t>
            </a:r>
            <a:endParaRPr lang="tr-TR" dirty="0">
              <a:solidFill>
                <a:schemeClr val="bg1">
                  <a:lumMod val="75000"/>
                </a:schemeClr>
              </a:solidFill>
            </a:endParaRPr>
          </a:p>
        </p:txBody>
      </p:sp>
    </p:spTree>
    <p:extLst>
      <p:ext uri="{BB962C8B-B14F-4D97-AF65-F5344CB8AC3E}">
        <p14:creationId xmlns:p14="http://schemas.microsoft.com/office/powerpoint/2010/main" val="1302170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8" name="Metin kutusu 7">
            <a:extLst>
              <a:ext uri="{FF2B5EF4-FFF2-40B4-BE49-F238E27FC236}">
                <a16:creationId xmlns:a16="http://schemas.microsoft.com/office/drawing/2014/main" id="{0CD3C54B-7B35-4A46-814B-B7B00270A872}"/>
              </a:ext>
            </a:extLst>
          </p:cNvPr>
          <p:cNvSpPr txBox="1"/>
          <p:nvPr/>
        </p:nvSpPr>
        <p:spPr>
          <a:xfrm>
            <a:off x="458665" y="1002806"/>
            <a:ext cx="5457973" cy="4196020"/>
          </a:xfrm>
          <a:prstGeom prst="rect">
            <a:avLst/>
          </a:prstGeom>
          <a:noFill/>
        </p:spPr>
        <p:txBody>
          <a:bodyPr wrap="square">
            <a:spAutoFit/>
          </a:bodyPr>
          <a:lstStyle/>
          <a:p>
            <a:pPr marL="285750" indent="-285750" algn="l">
              <a:lnSpc>
                <a:spcPct val="150000"/>
              </a:lnSpc>
              <a:buClr>
                <a:srgbClr val="CC9900"/>
              </a:buClr>
              <a:buFont typeface="Courier New" panose="02070309020205020404" pitchFamily="49" charset="0"/>
              <a:buChar char="o"/>
            </a:pPr>
            <a:r>
              <a:rPr lang="tr-TR" sz="1800" b="0" i="0" u="none" strike="noStrike" baseline="0" dirty="0">
                <a:latin typeface="Arial" panose="020B0604020202020204" pitchFamily="34" charset="0"/>
                <a:cs typeface="Arial" panose="020B0604020202020204" pitchFamily="34" charset="0"/>
              </a:rPr>
              <a:t>Hazırlamış olduğunuz OLA belgesi sistem tarafından otomatik olarak bölüm Erasmus Koordinatörünüze gönderildiğinde, koordinatörünüzün onayını bekliyor olacaksınız. Koordinatörünüz belgeyi imzaladığında, mail adresinize örnekteki gibi bir bilgilendirme e-maili gelecektir. </a:t>
            </a:r>
            <a:r>
              <a:rPr lang="tr-TR" dirty="0">
                <a:latin typeface="Arial" panose="020B0604020202020204" pitchFamily="34" charset="0"/>
                <a:cs typeface="Arial" panose="020B0604020202020204" pitchFamily="34" charset="0"/>
              </a:rPr>
              <a:t>Okulumuzdaki bölüm koordinatörü belgeyi imzaladığında anlaşma otomatikman karşı kurumdaki bölüm koordinatörünüze iletilecek ve imzaya sunulmuş olacaktır. </a:t>
            </a:r>
          </a:p>
        </p:txBody>
      </p:sp>
      <p:pic>
        <p:nvPicPr>
          <p:cNvPr id="9" name="Resim 8">
            <a:extLst>
              <a:ext uri="{FF2B5EF4-FFF2-40B4-BE49-F238E27FC236}">
                <a16:creationId xmlns:a16="http://schemas.microsoft.com/office/drawing/2014/main" id="{21939330-23D1-4690-B9E4-1C0A860786B3}"/>
              </a:ext>
            </a:extLst>
          </p:cNvPr>
          <p:cNvPicPr>
            <a:picLocks noChangeAspect="1"/>
          </p:cNvPicPr>
          <p:nvPr/>
        </p:nvPicPr>
        <p:blipFill rotWithShape="1">
          <a:blip r:embed="rId4"/>
          <a:srcRect l="19024" t="23021" r="45839" b="20545"/>
          <a:stretch/>
        </p:blipFill>
        <p:spPr>
          <a:xfrm>
            <a:off x="6275363" y="729839"/>
            <a:ext cx="4333453" cy="3915052"/>
          </a:xfrm>
          <a:prstGeom prst="rect">
            <a:avLst/>
          </a:prstGeom>
        </p:spPr>
      </p:pic>
    </p:spTree>
    <p:extLst>
      <p:ext uri="{BB962C8B-B14F-4D97-AF65-F5344CB8AC3E}">
        <p14:creationId xmlns:p14="http://schemas.microsoft.com/office/powerpoint/2010/main" val="1816906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8" name="Metin kutusu 7">
            <a:extLst>
              <a:ext uri="{FF2B5EF4-FFF2-40B4-BE49-F238E27FC236}">
                <a16:creationId xmlns:a16="http://schemas.microsoft.com/office/drawing/2014/main" id="{10B31A8E-D319-42E6-9C4F-3BDCA50A9D3F}"/>
              </a:ext>
            </a:extLst>
          </p:cNvPr>
          <p:cNvSpPr txBox="1"/>
          <p:nvPr/>
        </p:nvSpPr>
        <p:spPr>
          <a:xfrm>
            <a:off x="738326" y="481331"/>
            <a:ext cx="11101249" cy="3826689"/>
          </a:xfrm>
          <a:prstGeom prst="rect">
            <a:avLst/>
          </a:prstGeom>
          <a:noFill/>
        </p:spPr>
        <p:txBody>
          <a:bodyPr wrap="square">
            <a:spAutoFit/>
          </a:bodyPr>
          <a:lstStyle/>
          <a:p>
            <a:pPr marL="285750" indent="-285750" algn="l">
              <a:lnSpc>
                <a:spcPct val="150000"/>
              </a:lnSpc>
              <a:buClr>
                <a:srgbClr val="CC9900"/>
              </a:buClr>
              <a:buFont typeface="Courier New" panose="02070309020205020404" pitchFamily="49" charset="0"/>
              <a:buChar char="o"/>
            </a:pPr>
            <a:r>
              <a:rPr lang="tr-TR" sz="1600" b="0" i="0" u="none" strike="noStrike" baseline="0" dirty="0">
                <a:latin typeface="Arial" panose="020B0604020202020204" pitchFamily="34" charset="0"/>
                <a:cs typeface="Arial" panose="020B0604020202020204" pitchFamily="34" charset="0"/>
              </a:rPr>
              <a:t>Son aşamada </a:t>
            </a:r>
            <a:r>
              <a:rPr lang="tr-TR" sz="1600" b="0" i="0" u="none" strike="noStrike" baseline="0" dirty="0" err="1">
                <a:latin typeface="Arial" panose="020B0604020202020204" pitchFamily="34" charset="0"/>
                <a:cs typeface="Arial" panose="020B0604020202020204" pitchFamily="34" charset="0"/>
              </a:rPr>
              <a:t>OLA'nız</a:t>
            </a:r>
            <a:r>
              <a:rPr lang="tr-TR" sz="1600" b="0" i="0" u="none" strike="noStrike" baseline="0" dirty="0">
                <a:latin typeface="Arial" panose="020B0604020202020204" pitchFamily="34" charset="0"/>
                <a:cs typeface="Arial" panose="020B0604020202020204" pitchFamily="34" charset="0"/>
              </a:rPr>
              <a:t> partner üniversiteye otomatik olarak sistem üzerinden yönlendirilecektir ve partner üniversitenin imza bölümü de tamamlandığında, belgeniz 3 imzalı olarak tamamlanmış olacaktır.</a:t>
            </a:r>
          </a:p>
          <a:p>
            <a:pPr marL="285750" indent="-285750" algn="l">
              <a:lnSpc>
                <a:spcPct val="150000"/>
              </a:lnSpc>
              <a:buClr>
                <a:srgbClr val="CC9900"/>
              </a:buClr>
              <a:buFont typeface="Courier New" panose="02070309020205020404" pitchFamily="49" charset="0"/>
              <a:buChar char="o"/>
            </a:pPr>
            <a:r>
              <a:rPr lang="tr-TR" sz="1600" dirty="0">
                <a:latin typeface="Arial" panose="020B0604020202020204" pitchFamily="34" charset="0"/>
                <a:cs typeface="Arial" panose="020B0604020202020204" pitchFamily="34" charset="0"/>
              </a:rPr>
              <a:t>İmzaları tamamlanan Ö</a:t>
            </a:r>
            <a:r>
              <a:rPr lang="tr-TR" sz="1600" b="0" i="0" u="none" strike="noStrike" baseline="0" dirty="0">
                <a:latin typeface="Arial" panose="020B0604020202020204" pitchFamily="34" charset="0"/>
                <a:cs typeface="Arial" panose="020B0604020202020204" pitchFamily="34" charset="0"/>
              </a:rPr>
              <a:t>ğrenim Anlaşmanızı çıktı alıp, sizden istenecek olan diğer belgeler ile </a:t>
            </a:r>
            <a:r>
              <a:rPr lang="tr-TR" sz="1600" b="0" i="0" u="none" strike="noStrike" baseline="0" dirty="0" err="1">
                <a:latin typeface="Arial" panose="020B0604020202020204" pitchFamily="34" charset="0"/>
                <a:cs typeface="Arial" panose="020B0604020202020204" pitchFamily="34" charset="0"/>
              </a:rPr>
              <a:t>UİDPK’ya</a:t>
            </a:r>
            <a:r>
              <a:rPr lang="tr-TR" sz="1600" b="0" i="0" u="none" strike="noStrike" baseline="0" dirty="0">
                <a:latin typeface="Arial" panose="020B0604020202020204" pitchFamily="34" charset="0"/>
                <a:cs typeface="Arial" panose="020B0604020202020204" pitchFamily="34" charset="0"/>
              </a:rPr>
              <a:t> teslim etmelisiniz.</a:t>
            </a:r>
          </a:p>
          <a:p>
            <a:pPr marL="285750" indent="-285750" algn="l">
              <a:lnSpc>
                <a:spcPct val="150000"/>
              </a:lnSpc>
              <a:buClr>
                <a:srgbClr val="CC9900"/>
              </a:buClr>
              <a:buFont typeface="Courier New" panose="02070309020205020404" pitchFamily="49" charset="0"/>
              <a:buChar char="o"/>
            </a:pPr>
            <a:r>
              <a:rPr lang="tr-TR" sz="1600" dirty="0">
                <a:latin typeface="Arial" panose="020B0604020202020204" pitchFamily="34" charset="0"/>
                <a:cs typeface="Arial" panose="020B0604020202020204" pitchFamily="34" charset="0"/>
              </a:rPr>
              <a:t>Misafir olduğunuz</a:t>
            </a:r>
            <a:r>
              <a:rPr lang="tr-TR" sz="1600" b="0" i="0" u="none" strike="noStrike" baseline="0" dirty="0">
                <a:latin typeface="Arial" panose="020B0604020202020204" pitchFamily="34" charset="0"/>
                <a:cs typeface="Arial" panose="020B0604020202020204" pitchFamily="34" charset="0"/>
              </a:rPr>
              <a:t> üniversitede dönem başladıktan sonra, ders değişikliği yapmanız gerektiğinde yine sistem üzerinden giriş yaparak ''</a:t>
            </a:r>
            <a:r>
              <a:rPr lang="tr-TR" sz="1600" b="0" i="0" u="none" strike="noStrike" baseline="0" dirty="0" err="1">
                <a:latin typeface="Arial" panose="020B0604020202020204" pitchFamily="34" charset="0"/>
                <a:cs typeface="Arial" panose="020B0604020202020204" pitchFamily="34" charset="0"/>
              </a:rPr>
              <a:t>During</a:t>
            </a:r>
            <a:r>
              <a:rPr lang="tr-TR" sz="1600" b="0" i="0" u="none" strike="noStrike" baseline="0" dirty="0">
                <a:latin typeface="Arial" panose="020B0604020202020204" pitchFamily="34" charset="0"/>
                <a:cs typeface="Arial" panose="020B0604020202020204" pitchFamily="34" charset="0"/>
              </a:rPr>
              <a:t> </a:t>
            </a:r>
            <a:r>
              <a:rPr lang="tr-TR" sz="1600" b="0" i="0" u="none" strike="noStrike" baseline="0" dirty="0" err="1">
                <a:latin typeface="Arial" panose="020B0604020202020204" pitchFamily="34" charset="0"/>
                <a:cs typeface="Arial" panose="020B0604020202020204" pitchFamily="34" charset="0"/>
              </a:rPr>
              <a:t>the</a:t>
            </a:r>
            <a:r>
              <a:rPr lang="tr-TR" sz="1600" b="0" i="0" u="none" strike="noStrike" baseline="0" dirty="0">
                <a:latin typeface="Arial" panose="020B0604020202020204" pitchFamily="34" charset="0"/>
                <a:cs typeface="Arial" panose="020B0604020202020204" pitchFamily="34" charset="0"/>
              </a:rPr>
              <a:t> </a:t>
            </a:r>
            <a:r>
              <a:rPr lang="tr-TR" sz="1600" b="0" i="0" u="none" strike="noStrike" baseline="0" dirty="0" err="1">
                <a:latin typeface="Arial" panose="020B0604020202020204" pitchFamily="34" charset="0"/>
                <a:cs typeface="Arial" panose="020B0604020202020204" pitchFamily="34" charset="0"/>
              </a:rPr>
              <a:t>Mobility</a:t>
            </a:r>
            <a:r>
              <a:rPr lang="tr-TR" sz="1600" b="0" i="0" u="none" strike="noStrike" baseline="0" dirty="0">
                <a:latin typeface="Arial" panose="020B0604020202020204" pitchFamily="34" charset="0"/>
                <a:cs typeface="Arial" panose="020B0604020202020204" pitchFamily="34" charset="0"/>
              </a:rPr>
              <a:t>'' formunu aynı adımları takip ederek tamamlayabileceksiniz. Belge imzalanması için otomatik olarak ilgili koordinatörlere gönderilecektir. ‘</a:t>
            </a:r>
            <a:r>
              <a:rPr lang="tr-TR" sz="1600" b="0" i="0" u="none" strike="noStrike" baseline="0" dirty="0" err="1">
                <a:latin typeface="Arial" panose="020B0604020202020204" pitchFamily="34" charset="0"/>
                <a:cs typeface="Arial" panose="020B0604020202020204" pitchFamily="34" charset="0"/>
              </a:rPr>
              <a:t>During</a:t>
            </a:r>
            <a:r>
              <a:rPr lang="tr-TR" sz="1600" b="0" i="0" u="none" strike="noStrike" baseline="0" dirty="0">
                <a:latin typeface="Arial" panose="020B0604020202020204" pitchFamily="34" charset="0"/>
                <a:cs typeface="Arial" panose="020B0604020202020204" pitchFamily="34" charset="0"/>
              </a:rPr>
              <a:t> </a:t>
            </a:r>
            <a:r>
              <a:rPr lang="tr-TR" sz="1600" b="0" i="0" u="none" strike="noStrike" baseline="0" dirty="0" err="1">
                <a:latin typeface="Arial" panose="020B0604020202020204" pitchFamily="34" charset="0"/>
                <a:cs typeface="Arial" panose="020B0604020202020204" pitchFamily="34" charset="0"/>
              </a:rPr>
              <a:t>the</a:t>
            </a:r>
            <a:r>
              <a:rPr lang="tr-TR" sz="1600" b="0" i="0" u="none" strike="noStrike" baseline="0" dirty="0">
                <a:latin typeface="Arial" panose="020B0604020202020204" pitchFamily="34" charset="0"/>
                <a:cs typeface="Arial" panose="020B0604020202020204" pitchFamily="34" charset="0"/>
              </a:rPr>
              <a:t> </a:t>
            </a:r>
            <a:r>
              <a:rPr lang="tr-TR" sz="1600" b="0" i="0" u="none" strike="noStrike" baseline="0" dirty="0" err="1">
                <a:latin typeface="Arial" panose="020B0604020202020204" pitchFamily="34" charset="0"/>
                <a:cs typeface="Arial" panose="020B0604020202020204" pitchFamily="34" charset="0"/>
              </a:rPr>
              <a:t>Mobility</a:t>
            </a:r>
            <a:r>
              <a:rPr lang="tr-TR" sz="1600" b="0" i="0" u="none" strike="noStrike" baseline="0" dirty="0">
                <a:latin typeface="Arial" panose="020B0604020202020204" pitchFamily="34" charset="0"/>
                <a:cs typeface="Arial" panose="020B0604020202020204" pitchFamily="34" charset="0"/>
              </a:rPr>
              <a:t>’ kısmındaki değişiklikler konusunda önce bölüm koordinatör hocanızla iletişime geçmeyi unutmayın. </a:t>
            </a:r>
          </a:p>
          <a:p>
            <a:pPr marL="285750" indent="-285750" algn="l">
              <a:lnSpc>
                <a:spcPct val="150000"/>
              </a:lnSpc>
              <a:buClr>
                <a:srgbClr val="CC9900"/>
              </a:buClr>
              <a:buFont typeface="Courier New" panose="02070309020205020404" pitchFamily="49" charset="0"/>
              <a:buChar char="o"/>
            </a:pPr>
            <a:r>
              <a:rPr lang="tr-TR" sz="1600" b="0" i="0" u="none" strike="noStrike" baseline="0" dirty="0" err="1">
                <a:latin typeface="Arial" panose="020B0604020202020204" pitchFamily="34" charset="0"/>
                <a:cs typeface="Arial" panose="020B0604020202020204" pitchFamily="34" charset="0"/>
              </a:rPr>
              <a:t>Hareketlililiğinizin</a:t>
            </a:r>
            <a:r>
              <a:rPr lang="tr-TR" sz="1600" b="0" i="0" u="none" strike="noStrike" baseline="0" dirty="0">
                <a:latin typeface="Arial" panose="020B0604020202020204" pitchFamily="34" charset="0"/>
                <a:cs typeface="Arial" panose="020B0604020202020204" pitchFamily="34" charset="0"/>
              </a:rPr>
              <a:t> sonunda sistem üzerinden ''</a:t>
            </a:r>
            <a:r>
              <a:rPr lang="tr-TR" sz="1600" b="0" i="0" u="none" strike="noStrike" baseline="0" dirty="0" err="1">
                <a:latin typeface="Arial" panose="020B0604020202020204" pitchFamily="34" charset="0"/>
                <a:cs typeface="Arial" panose="020B0604020202020204" pitchFamily="34" charset="0"/>
              </a:rPr>
              <a:t>After</a:t>
            </a:r>
            <a:r>
              <a:rPr lang="tr-TR" sz="1600" b="0" i="0" u="none" strike="noStrike" baseline="0" dirty="0">
                <a:latin typeface="Arial" panose="020B0604020202020204" pitchFamily="34" charset="0"/>
                <a:cs typeface="Arial" panose="020B0604020202020204" pitchFamily="34" charset="0"/>
              </a:rPr>
              <a:t> </a:t>
            </a:r>
            <a:r>
              <a:rPr lang="tr-TR" sz="1600" b="0" i="0" u="none" strike="noStrike" baseline="0" dirty="0" err="1">
                <a:latin typeface="Arial" panose="020B0604020202020204" pitchFamily="34" charset="0"/>
                <a:cs typeface="Arial" panose="020B0604020202020204" pitchFamily="34" charset="0"/>
              </a:rPr>
              <a:t>the</a:t>
            </a:r>
            <a:r>
              <a:rPr lang="tr-TR" sz="1600" b="0" i="0" u="none" strike="noStrike" baseline="0" dirty="0">
                <a:latin typeface="Arial" panose="020B0604020202020204" pitchFamily="34" charset="0"/>
                <a:cs typeface="Arial" panose="020B0604020202020204" pitchFamily="34" charset="0"/>
              </a:rPr>
              <a:t> </a:t>
            </a:r>
            <a:r>
              <a:rPr lang="tr-TR" sz="1600" b="0" i="0" u="none" strike="noStrike" baseline="0" dirty="0" err="1">
                <a:latin typeface="Arial" panose="020B0604020202020204" pitchFamily="34" charset="0"/>
                <a:cs typeface="Arial" panose="020B0604020202020204" pitchFamily="34" charset="0"/>
              </a:rPr>
              <a:t>Mobility</a:t>
            </a:r>
            <a:r>
              <a:rPr lang="tr-TR" sz="1600" b="0" i="0" u="none" strike="noStrike" baseline="0" dirty="0">
                <a:latin typeface="Arial" panose="020B0604020202020204" pitchFamily="34" charset="0"/>
                <a:cs typeface="Arial" panose="020B0604020202020204" pitchFamily="34" charset="0"/>
              </a:rPr>
              <a:t>'' formunu kolaylıkla tamamlayabilir ve Öğrenim Anlaşması'nın 3 bölümünü de sistem üzerinden doldurabilirsiniz.</a:t>
            </a:r>
            <a:endParaRPr lang="tr-T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4560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8" name="Başlık 7">
            <a:extLst>
              <a:ext uri="{FF2B5EF4-FFF2-40B4-BE49-F238E27FC236}">
                <a16:creationId xmlns:a16="http://schemas.microsoft.com/office/drawing/2014/main" id="{959C7B84-119B-43FD-A342-3C7C8704CB19}"/>
              </a:ext>
            </a:extLst>
          </p:cNvPr>
          <p:cNvSpPr>
            <a:spLocks noGrp="1"/>
          </p:cNvSpPr>
          <p:nvPr>
            <p:ph type="title"/>
          </p:nvPr>
        </p:nvSpPr>
        <p:spPr>
          <a:xfrm>
            <a:off x="638027" y="927100"/>
            <a:ext cx="10690374" cy="4114800"/>
          </a:xfrm>
        </p:spPr>
        <p:txBody>
          <a:bodyPr>
            <a:normAutofit/>
          </a:bodyPr>
          <a:lstStyle/>
          <a:p>
            <a:pPr algn="ctr"/>
            <a:r>
              <a:rPr lang="tr-TR" sz="2800" b="1" dirty="0">
                <a:solidFill>
                  <a:srgbClr val="C00000"/>
                </a:solidFill>
                <a:latin typeface="Arial" panose="020B0604020202020204" pitchFamily="34" charset="0"/>
                <a:cs typeface="Arial" panose="020B0604020202020204" pitchFamily="34" charset="0"/>
              </a:rPr>
              <a:t>ULUSLARARASI İLİŞKİLER VE DEĞİŞİM PROGRAMLARI KOORDİNATÖRLÜĞÜ</a:t>
            </a:r>
            <a:br>
              <a:rPr lang="tr-TR" sz="3600" b="1" dirty="0"/>
            </a:br>
            <a:br>
              <a:rPr lang="tr-TR" sz="2400" dirty="0">
                <a:latin typeface="Arial" panose="020B0604020202020204" pitchFamily="34" charset="0"/>
                <a:cs typeface="Arial" panose="020B0604020202020204" pitchFamily="34" charset="0"/>
              </a:rPr>
            </a:br>
            <a:r>
              <a:rPr lang="tr-TR" sz="2400" b="1" dirty="0">
                <a:latin typeface="Arial" panose="020B0604020202020204" pitchFamily="34" charset="0"/>
                <a:cs typeface="Arial" panose="020B0604020202020204" pitchFamily="34" charset="0"/>
              </a:rPr>
              <a:t>uik.bakircay.edu.tr</a:t>
            </a:r>
            <a:br>
              <a:rPr lang="tr-TR" sz="2400" dirty="0">
                <a:latin typeface="Arial" panose="020B0604020202020204" pitchFamily="34" charset="0"/>
                <a:cs typeface="Arial" panose="020B0604020202020204" pitchFamily="34" charset="0"/>
              </a:rPr>
            </a:br>
            <a:r>
              <a:rPr lang="tr-TR" sz="2400" b="1" dirty="0">
                <a:latin typeface="Arial" panose="020B0604020202020204" pitchFamily="34" charset="0"/>
                <a:cs typeface="Arial" panose="020B0604020202020204" pitchFamily="34" charset="0"/>
              </a:rPr>
              <a:t>uidpk</a:t>
            </a:r>
            <a:r>
              <a:rPr lang="tr-TR" sz="2400" b="1"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@bakircay.edu.tr</a:t>
            </a:r>
            <a:br>
              <a:rPr lang="tr-TR" sz="2400" b="1" dirty="0">
                <a:latin typeface="Arial" panose="020B0604020202020204" pitchFamily="34" charset="0"/>
                <a:cs typeface="Arial" panose="020B0604020202020204" pitchFamily="34" charset="0"/>
              </a:rPr>
            </a:b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9589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8" y="0"/>
            <a:ext cx="12206998" cy="4962144"/>
          </a:xfrm>
          <a:prstGeom prst="rect">
            <a:avLst/>
          </a:prstGeom>
        </p:spPr>
      </p:pic>
      <p:pic>
        <p:nvPicPr>
          <p:cNvPr id="9" name="Resim 8"/>
          <p:cNvPicPr/>
          <p:nvPr/>
        </p:nvPicPr>
        <p:blipFill>
          <a:blip r:embed="rId3">
            <a:extLst>
              <a:ext uri="{28A0092B-C50C-407E-A947-70E740481C1C}">
                <a14:useLocalDpi xmlns:a14="http://schemas.microsoft.com/office/drawing/2010/main" val="0"/>
              </a:ext>
            </a:extLst>
          </a:blip>
          <a:stretch>
            <a:fillRect/>
          </a:stretch>
        </p:blipFill>
        <p:spPr>
          <a:xfrm>
            <a:off x="4952358" y="5398008"/>
            <a:ext cx="2272285" cy="471288"/>
          </a:xfrm>
          <a:prstGeom prst="rect">
            <a:avLst/>
          </a:prstGeom>
        </p:spPr>
      </p:pic>
      <p:sp>
        <p:nvSpPr>
          <p:cNvPr id="8" name="Dikdörtgen 7"/>
          <p:cNvSpPr/>
          <p:nvPr/>
        </p:nvSpPr>
        <p:spPr>
          <a:xfrm>
            <a:off x="3352800" y="5869296"/>
            <a:ext cx="6096000" cy="685059"/>
          </a:xfrm>
          <a:prstGeom prst="rect">
            <a:avLst/>
          </a:prstGeom>
        </p:spPr>
        <p:txBody>
          <a:bodyPr>
            <a:spAutoFit/>
          </a:bodyPr>
          <a:lstStyle/>
          <a:p>
            <a:pPr algn="ctr">
              <a:lnSpc>
                <a:spcPct val="107000"/>
              </a:lnSpc>
              <a:spcAft>
                <a:spcPts val="0"/>
              </a:spcAft>
            </a:pPr>
            <a:r>
              <a:rPr lang="tr-TR" dirty="0">
                <a:solidFill>
                  <a:srgbClr val="76777A"/>
                </a:solidFill>
                <a:latin typeface="Calibri" panose="020F0502020204030204" pitchFamily="34" charset="0"/>
                <a:ea typeface="Calibri" panose="020F0502020204030204" pitchFamily="34" charset="0"/>
                <a:cs typeface="Times New Roman" panose="02020603050405020304" pitchFamily="18" charset="0"/>
              </a:rPr>
              <a:t>İzmir </a:t>
            </a:r>
            <a:r>
              <a:rPr lang="tr-TR" dirty="0" err="1">
                <a:solidFill>
                  <a:srgbClr val="76777A"/>
                </a:solidFill>
                <a:latin typeface="Calibri" panose="020F0502020204030204" pitchFamily="34" charset="0"/>
                <a:ea typeface="Calibri" panose="020F0502020204030204" pitchFamily="34" charset="0"/>
                <a:cs typeface="Times New Roman" panose="02020603050405020304" pitchFamily="18" charset="0"/>
              </a:rPr>
              <a:t>Bakırçay</a:t>
            </a:r>
            <a:r>
              <a:rPr lang="tr-TR" dirty="0">
                <a:solidFill>
                  <a:srgbClr val="76777A"/>
                </a:solidFill>
                <a:latin typeface="Calibri" panose="020F0502020204030204" pitchFamily="34" charset="0"/>
                <a:ea typeface="Calibri" panose="020F0502020204030204" pitchFamily="34" charset="0"/>
                <a:cs typeface="Times New Roman" panose="02020603050405020304" pitchFamily="18" charset="0"/>
              </a:rPr>
              <a:t> Üniversitesi Seyrek, Menemen, İzmir, Türkiye</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u="sng" dirty="0">
                <a:solidFill>
                  <a:srgbClr val="5B9BD5"/>
                </a:solidFill>
                <a:latin typeface="Calibri" panose="020F0502020204030204" pitchFamily="34" charset="0"/>
                <a:ea typeface="Calibri" panose="020F0502020204030204" pitchFamily="34" charset="0"/>
                <a:cs typeface="Times New Roman" panose="02020603050405020304" pitchFamily="18" charset="0"/>
              </a:rPr>
              <a:t>+90 232 493 00 00 </a:t>
            </a:r>
            <a:r>
              <a:rPr lang="tr-TR" dirty="0">
                <a:solidFill>
                  <a:srgbClr val="76777A"/>
                </a:solidFill>
                <a:latin typeface="Calibri" panose="020F0502020204030204" pitchFamily="34" charset="0"/>
                <a:ea typeface="Calibri" panose="020F0502020204030204" pitchFamily="34" charset="0"/>
                <a:cs typeface="Times New Roman" panose="02020603050405020304" pitchFamily="18" charset="0"/>
              </a:rPr>
              <a:t>I </a:t>
            </a:r>
            <a:r>
              <a:rPr lang="tr-TR"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www.bakircay.edu.tr</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9385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11" name="Oval 10">
            <a:extLst>
              <a:ext uri="{FF2B5EF4-FFF2-40B4-BE49-F238E27FC236}">
                <a16:creationId xmlns:a16="http://schemas.microsoft.com/office/drawing/2014/main" id="{3FBCAED1-143A-4D31-98E2-6A2A8945CAC5}"/>
              </a:ext>
            </a:extLst>
          </p:cNvPr>
          <p:cNvSpPr/>
          <p:nvPr/>
        </p:nvSpPr>
        <p:spPr>
          <a:xfrm flipH="1">
            <a:off x="4425701" y="984905"/>
            <a:ext cx="170924" cy="115027"/>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8" name="Metin kutusu 7">
            <a:extLst>
              <a:ext uri="{FF2B5EF4-FFF2-40B4-BE49-F238E27FC236}">
                <a16:creationId xmlns:a16="http://schemas.microsoft.com/office/drawing/2014/main" id="{9B3047ED-4049-4FC9-AA2C-98113BD785C5}"/>
              </a:ext>
            </a:extLst>
          </p:cNvPr>
          <p:cNvSpPr txBox="1"/>
          <p:nvPr/>
        </p:nvSpPr>
        <p:spPr>
          <a:xfrm>
            <a:off x="1127172" y="487206"/>
            <a:ext cx="993765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400" u="sng" dirty="0">
                <a:solidFill>
                  <a:srgbClr val="4472C4">
                    <a:lumMod val="75000"/>
                  </a:srgbClr>
                </a:solidFill>
                <a:latin typeface="Arial" panose="020B0604020202020204" pitchFamily="34" charset="0"/>
                <a:cs typeface="Arial" panose="020B0604020202020204" pitchFamily="34" charset="0"/>
              </a:rPr>
              <a:t>OLA BELGESİNİ HAZIRLARKEN </a:t>
            </a:r>
            <a:r>
              <a:rPr lang="tr-TR" sz="2400" u="sng" dirty="0">
                <a:solidFill>
                  <a:schemeClr val="accent2">
                    <a:lumMod val="75000"/>
                  </a:schemeClr>
                </a:solidFill>
                <a:latin typeface="Arial" panose="020B0604020202020204" pitchFamily="34" charset="0"/>
                <a:cs typeface="Arial" panose="020B0604020202020204" pitchFamily="34" charset="0"/>
              </a:rPr>
              <a:t>NELERE DİKKAT ETMELİYİZ</a:t>
            </a:r>
            <a:r>
              <a:rPr lang="tr-TR" sz="2400" u="sng" dirty="0">
                <a:solidFill>
                  <a:srgbClr val="4472C4">
                    <a:lumMod val="75000"/>
                  </a:srgbClr>
                </a:solidFill>
                <a:latin typeface="Arial" panose="020B0604020202020204" pitchFamily="34" charset="0"/>
                <a:cs typeface="Arial" panose="020B0604020202020204" pitchFamily="34" charset="0"/>
              </a:rPr>
              <a:t>?</a:t>
            </a:r>
            <a:endParaRPr kumimoji="0" lang="tr-TR" sz="1800" b="0" i="0" u="sng"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endParaRPr>
          </a:p>
        </p:txBody>
      </p:sp>
      <p:sp>
        <p:nvSpPr>
          <p:cNvPr id="13" name="Metin kutusu 12">
            <a:extLst>
              <a:ext uri="{FF2B5EF4-FFF2-40B4-BE49-F238E27FC236}">
                <a16:creationId xmlns:a16="http://schemas.microsoft.com/office/drawing/2014/main" id="{37E6A788-458E-49BB-8E71-68C43C5C759B}"/>
              </a:ext>
            </a:extLst>
          </p:cNvPr>
          <p:cNvSpPr txBox="1"/>
          <p:nvPr/>
        </p:nvSpPr>
        <p:spPr>
          <a:xfrm>
            <a:off x="1030133" y="1256689"/>
            <a:ext cx="9937655" cy="3780522"/>
          </a:xfrm>
          <a:prstGeom prst="rect">
            <a:avLst/>
          </a:prstGeom>
          <a:noFill/>
        </p:spPr>
        <p:txBody>
          <a:bodyPr wrap="square">
            <a:spAutoFit/>
          </a:bodyPr>
          <a:lstStyle/>
          <a:p>
            <a:pPr marL="342900" indent="-342900" algn="l">
              <a:lnSpc>
                <a:spcPct val="150000"/>
              </a:lnSpc>
              <a:buFont typeface="Courier New" panose="02070309020205020404" pitchFamily="49" charset="0"/>
              <a:buChar char="o"/>
            </a:pPr>
            <a:r>
              <a:rPr kumimoji="0" lang="tr-TR"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sym typeface="Calibri"/>
              </a:rPr>
              <a:t>OLA web sitesine girerken yalnızca </a:t>
            </a:r>
            <a:r>
              <a:rPr kumimoji="0" lang="tr-TR" b="0" i="0" u="none" strike="noStrike" kern="0" cap="none" spc="0" normalizeH="0" baseline="0" noProof="0" dirty="0" err="1">
                <a:ln>
                  <a:noFill/>
                </a:ln>
                <a:solidFill>
                  <a:schemeClr val="tx1">
                    <a:lumMod val="65000"/>
                    <a:lumOff val="35000"/>
                  </a:schemeClr>
                </a:solidFill>
                <a:effectLst/>
                <a:uLnTx/>
                <a:uFillTx/>
                <a:latin typeface="Arial" panose="020B0604020202020204" pitchFamily="34" charset="0"/>
                <a:cs typeface="Arial" panose="020B0604020202020204" pitchFamily="34" charset="0"/>
                <a:sym typeface="Calibri"/>
              </a:rPr>
              <a:t>yalnızca</a:t>
            </a:r>
            <a:r>
              <a:rPr kumimoji="0" lang="tr-TR"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sym typeface="Calibri"/>
              </a:rPr>
              <a:t> </a:t>
            </a:r>
            <a:r>
              <a:rPr kumimoji="0" lang="tr-TR" b="0" i="0" u="none" strike="noStrike" kern="0" cap="none" spc="0" normalizeH="0" baseline="0" noProof="0" dirty="0" err="1">
                <a:ln>
                  <a:noFill/>
                </a:ln>
                <a:solidFill>
                  <a:schemeClr val="tx1">
                    <a:lumMod val="65000"/>
                    <a:lumOff val="35000"/>
                  </a:schemeClr>
                </a:solidFill>
                <a:effectLst/>
                <a:uLnTx/>
                <a:uFillTx/>
                <a:latin typeface="Arial" panose="020B0604020202020204" pitchFamily="34" charset="0"/>
                <a:cs typeface="Arial" panose="020B0604020202020204" pitchFamily="34" charset="0"/>
                <a:sym typeface="Calibri"/>
              </a:rPr>
              <a:t>gmail</a:t>
            </a:r>
            <a:r>
              <a:rPr kumimoji="0" lang="tr-TR"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sym typeface="Calibri"/>
              </a:rPr>
              <a:t> hesaplanırız üzerinden sisteme kolayca giriş yapabilirsiniz. </a:t>
            </a:r>
            <a:endParaRPr lang="tr-TR" kern="0" dirty="0">
              <a:solidFill>
                <a:prstClr val="black">
                  <a:lumMod val="65000"/>
                  <a:lumOff val="35000"/>
                </a:prstClr>
              </a:solidFill>
              <a:latin typeface="Arial" panose="020B0604020202020204" pitchFamily="34" charset="0"/>
              <a:cs typeface="Arial" panose="020B0604020202020204" pitchFamily="34" charset="0"/>
              <a:sym typeface="Calibri"/>
            </a:endParaRPr>
          </a:p>
          <a:p>
            <a:pPr marL="342900" indent="-342900" algn="l">
              <a:lnSpc>
                <a:spcPct val="150000"/>
              </a:lnSpc>
              <a:buFont typeface="Courier New" panose="02070309020205020404" pitchFamily="49" charset="0"/>
              <a:buChar char="o"/>
            </a:pPr>
            <a:r>
              <a:rPr kumimoji="0" lang="tr-TR"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sym typeface="Calibri"/>
              </a:rPr>
              <a:t>Gideceğiniz kurumdan 30 kredi ders almanız beklenmektedir. Dolayısıyla okulunuzdan da seçeceğiniz derslerin kredi miktarının da 30 kredi olması beklenmektedir.</a:t>
            </a:r>
          </a:p>
          <a:p>
            <a:pPr marL="342900" indent="-342900" algn="l">
              <a:lnSpc>
                <a:spcPct val="150000"/>
              </a:lnSpc>
              <a:buFont typeface="Courier New" panose="02070309020205020404" pitchFamily="49" charset="0"/>
              <a:buChar char="o"/>
            </a:pPr>
            <a:r>
              <a:rPr lang="tr-TR" kern="0" dirty="0">
                <a:solidFill>
                  <a:prstClr val="black">
                    <a:lumMod val="65000"/>
                    <a:lumOff val="35000"/>
                  </a:prstClr>
                </a:solidFill>
                <a:latin typeface="Arial" panose="020B0604020202020204" pitchFamily="34" charset="0"/>
                <a:cs typeface="Arial" panose="020B0604020202020204" pitchFamily="34" charset="0"/>
                <a:sym typeface="Calibri"/>
              </a:rPr>
              <a:t>Karşılıklı seçeceğiniz derslerin sayısı farklılık gösterebilir, önemli olan toplam kredilerin eşit olmasıdır. </a:t>
            </a:r>
            <a:endParaRPr kumimoji="0" lang="tr-TR"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sym typeface="Calibri"/>
            </a:endParaRPr>
          </a:p>
          <a:p>
            <a:pPr marL="342900" indent="-342900" algn="l">
              <a:lnSpc>
                <a:spcPct val="150000"/>
              </a:lnSpc>
              <a:buFont typeface="Courier New" panose="02070309020205020404" pitchFamily="49" charset="0"/>
              <a:buChar char="o"/>
            </a:pPr>
            <a:r>
              <a:rPr lang="tr-TR" kern="0" dirty="0" err="1">
                <a:solidFill>
                  <a:schemeClr val="tx1">
                    <a:lumMod val="65000"/>
                    <a:lumOff val="35000"/>
                  </a:schemeClr>
                </a:solidFill>
                <a:latin typeface="Arial" panose="020B0604020202020204" pitchFamily="34" charset="0"/>
                <a:cs typeface="Arial" panose="020B0604020202020204" pitchFamily="34" charset="0"/>
                <a:sym typeface="Calibri"/>
              </a:rPr>
              <a:t>OLA’yı</a:t>
            </a:r>
            <a:r>
              <a:rPr lang="tr-TR" kern="0" dirty="0">
                <a:solidFill>
                  <a:schemeClr val="tx1">
                    <a:lumMod val="65000"/>
                    <a:lumOff val="35000"/>
                  </a:schemeClr>
                </a:solidFill>
                <a:latin typeface="Arial" panose="020B0604020202020204" pitchFamily="34" charset="0"/>
                <a:cs typeface="Arial" panose="020B0604020202020204" pitchFamily="34" charset="0"/>
                <a:sym typeface="Calibri"/>
              </a:rPr>
              <a:t> hazırlarken girdiğiniz bilgilerin doğru olması çok önemli ! Özellikle okulunuzdaki ve karşı kurumdaki bölüm koordinatör hocalarınızın kurumsal mailini yanlış yazarsanız, imzalamaları için belge ellerine ulaşmayabilir.  </a:t>
            </a:r>
            <a:endParaRPr kumimoji="0" lang="tr-TR"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sym typeface="Calibri"/>
            </a:endParaRPr>
          </a:p>
        </p:txBody>
      </p:sp>
    </p:spTree>
    <p:extLst>
      <p:ext uri="{BB962C8B-B14F-4D97-AF65-F5344CB8AC3E}">
        <p14:creationId xmlns:p14="http://schemas.microsoft.com/office/powerpoint/2010/main" val="1563229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lumMod val="60000"/>
              <a:lumOff val="40000"/>
            </a:schemeClr>
          </a:fgClr>
          <a:bgClr>
            <a:schemeClr val="bg1"/>
          </a:bgClr>
        </a:pattFill>
        <a:effectLst/>
      </p:bgPr>
    </p:bg>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0D1A518E-A7C4-48BE-950E-DB7545B2E6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010401">
            <a:off x="313638" y="3914591"/>
            <a:ext cx="1576896" cy="1576896"/>
          </a:xfrm>
          <a:prstGeom prst="rect">
            <a:avLst/>
          </a:prstGeom>
        </p:spPr>
      </p:pic>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8397" y="6180012"/>
            <a:ext cx="1866524" cy="202732"/>
          </a:xfrm>
          <a:prstGeom prst="rect">
            <a:avLst/>
          </a:prstGeom>
        </p:spPr>
      </p:pic>
      <p:pic>
        <p:nvPicPr>
          <p:cNvPr id="8" name="Resim 7">
            <a:extLst>
              <a:ext uri="{FF2B5EF4-FFF2-40B4-BE49-F238E27FC236}">
                <a16:creationId xmlns:a16="http://schemas.microsoft.com/office/drawing/2014/main" id="{7065F6FE-9664-4022-AD11-4FDF80D5C7DD}"/>
              </a:ext>
            </a:extLst>
          </p:cNvPr>
          <p:cNvPicPr>
            <a:picLocks noChangeAspect="1"/>
          </p:cNvPicPr>
          <p:nvPr/>
        </p:nvPicPr>
        <p:blipFill>
          <a:blip r:embed="rId2" cstate="print">
            <a:alphaModFix amt="35000"/>
            <a:extLst>
              <a:ext uri="{28A0092B-C50C-407E-A947-70E740481C1C}">
                <a14:useLocalDpi xmlns:a14="http://schemas.microsoft.com/office/drawing/2010/main" val="0"/>
              </a:ext>
            </a:extLst>
          </a:blip>
          <a:stretch>
            <a:fillRect/>
          </a:stretch>
        </p:blipFill>
        <p:spPr>
          <a:xfrm rot="2255277">
            <a:off x="7239526" y="2078161"/>
            <a:ext cx="1576896" cy="1576896"/>
          </a:xfrm>
          <a:prstGeom prst="rect">
            <a:avLst/>
          </a:prstGeom>
        </p:spPr>
      </p:pic>
      <p:pic>
        <p:nvPicPr>
          <p:cNvPr id="9" name="Resim 8">
            <a:extLst>
              <a:ext uri="{FF2B5EF4-FFF2-40B4-BE49-F238E27FC236}">
                <a16:creationId xmlns:a16="http://schemas.microsoft.com/office/drawing/2014/main" id="{A7A4EE7C-9A4C-4C8C-A23F-A6BF85678EBA}"/>
              </a:ext>
            </a:extLst>
          </p:cNvPr>
          <p:cNvPicPr>
            <a:picLocks noChangeAspect="1"/>
          </p:cNvPicPr>
          <p:nvPr/>
        </p:nvPicPr>
        <p:blipFill>
          <a:blip r:embed="rId2" cstate="print">
            <a:alphaModFix amt="70000"/>
            <a:extLst>
              <a:ext uri="{28A0092B-C50C-407E-A947-70E740481C1C}">
                <a14:useLocalDpi xmlns:a14="http://schemas.microsoft.com/office/drawing/2010/main" val="0"/>
              </a:ext>
            </a:extLst>
          </a:blip>
          <a:stretch>
            <a:fillRect/>
          </a:stretch>
        </p:blipFill>
        <p:spPr>
          <a:xfrm rot="4059785">
            <a:off x="4084467" y="3820043"/>
            <a:ext cx="1576896" cy="1576896"/>
          </a:xfrm>
          <a:prstGeom prst="rect">
            <a:avLst/>
          </a:prstGeom>
        </p:spPr>
      </p:pic>
      <p:pic>
        <p:nvPicPr>
          <p:cNvPr id="10" name="Resim 9">
            <a:extLst>
              <a:ext uri="{FF2B5EF4-FFF2-40B4-BE49-F238E27FC236}">
                <a16:creationId xmlns:a16="http://schemas.microsoft.com/office/drawing/2014/main" id="{6321EED4-7876-4A9F-AC67-1C0CB0ABBC6D}"/>
              </a:ext>
            </a:extLst>
          </p:cNvPr>
          <p:cNvPicPr>
            <a:picLocks noChangeAspect="1"/>
          </p:cNvPicPr>
          <p:nvPr/>
        </p:nvPicPr>
        <p:blipFill>
          <a:blip r:embed="rId2" cstate="print">
            <a:alphaModFix amt="20000"/>
            <a:extLst>
              <a:ext uri="{28A0092B-C50C-407E-A947-70E740481C1C}">
                <a14:useLocalDpi xmlns:a14="http://schemas.microsoft.com/office/drawing/2010/main" val="0"/>
              </a:ext>
            </a:extLst>
          </a:blip>
          <a:stretch>
            <a:fillRect/>
          </a:stretch>
        </p:blipFill>
        <p:spPr>
          <a:xfrm rot="2319315">
            <a:off x="8549937" y="972445"/>
            <a:ext cx="1576896" cy="1576896"/>
          </a:xfrm>
          <a:prstGeom prst="rect">
            <a:avLst/>
          </a:prstGeom>
        </p:spPr>
      </p:pic>
      <p:pic>
        <p:nvPicPr>
          <p:cNvPr id="11" name="Resim 10">
            <a:extLst>
              <a:ext uri="{FF2B5EF4-FFF2-40B4-BE49-F238E27FC236}">
                <a16:creationId xmlns:a16="http://schemas.microsoft.com/office/drawing/2014/main" id="{27842B1B-BB87-4FFB-B786-92E0A57D283B}"/>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rot="4909871">
            <a:off x="10018665" y="104031"/>
            <a:ext cx="1576896" cy="1576896"/>
          </a:xfrm>
          <a:prstGeom prst="rect">
            <a:avLst/>
          </a:prstGeom>
        </p:spPr>
      </p:pic>
      <p:pic>
        <p:nvPicPr>
          <p:cNvPr id="12" name="Resim 11">
            <a:extLst>
              <a:ext uri="{FF2B5EF4-FFF2-40B4-BE49-F238E27FC236}">
                <a16:creationId xmlns:a16="http://schemas.microsoft.com/office/drawing/2014/main" id="{59CE7E9F-017D-4256-A5F8-8359D78A19D1}"/>
              </a:ext>
            </a:extLst>
          </p:cNvPr>
          <p:cNvPicPr>
            <a:picLocks noChangeAspect="1"/>
          </p:cNvPicPr>
          <p:nvPr/>
        </p:nvPicPr>
        <p:blipFill>
          <a:blip r:embed="rId2" cstate="print">
            <a:alphaModFix amt="85000"/>
            <a:extLst>
              <a:ext uri="{28A0092B-C50C-407E-A947-70E740481C1C}">
                <a14:useLocalDpi xmlns:a14="http://schemas.microsoft.com/office/drawing/2010/main" val="0"/>
              </a:ext>
            </a:extLst>
          </a:blip>
          <a:stretch>
            <a:fillRect/>
          </a:stretch>
        </p:blipFill>
        <p:spPr>
          <a:xfrm rot="5024767">
            <a:off x="2405082" y="3928298"/>
            <a:ext cx="1576896" cy="1576896"/>
          </a:xfrm>
          <a:prstGeom prst="rect">
            <a:avLst/>
          </a:prstGeom>
        </p:spPr>
      </p:pic>
      <p:pic>
        <p:nvPicPr>
          <p:cNvPr id="15" name="Resim 14">
            <a:extLst>
              <a:ext uri="{FF2B5EF4-FFF2-40B4-BE49-F238E27FC236}">
                <a16:creationId xmlns:a16="http://schemas.microsoft.com/office/drawing/2014/main" id="{FAAA0E7D-DA6F-4673-84E4-DE05A273A966}"/>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rot="3503509">
            <a:off x="6133810" y="3449791"/>
            <a:ext cx="1576896" cy="1576896"/>
          </a:xfrm>
          <a:prstGeom prst="rect">
            <a:avLst/>
          </a:prstGeom>
        </p:spPr>
      </p:pic>
      <p:sp>
        <p:nvSpPr>
          <p:cNvPr id="4" name="Metin kutusu 3">
            <a:extLst>
              <a:ext uri="{FF2B5EF4-FFF2-40B4-BE49-F238E27FC236}">
                <a16:creationId xmlns:a16="http://schemas.microsoft.com/office/drawing/2014/main" id="{B850E43D-4241-4583-AAA3-508089CA154C}"/>
              </a:ext>
            </a:extLst>
          </p:cNvPr>
          <p:cNvSpPr txBox="1"/>
          <p:nvPr/>
        </p:nvSpPr>
        <p:spPr>
          <a:xfrm>
            <a:off x="1164850" y="1866645"/>
            <a:ext cx="59284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schemeClr val="accent1">
                    <a:lumMod val="50000"/>
                  </a:schemeClr>
                </a:solidFill>
                <a:effectLst>
                  <a:reflection blurRad="76200" stA="45000" endPos="65000" dist="50800" dir="5400000" sy="-100000" algn="bl" rotWithShape="0"/>
                </a:effectLst>
                <a:uLnTx/>
                <a:uFillTx/>
                <a:latin typeface="Arial" panose="020B0604020202020204" pitchFamily="34" charset="0"/>
                <a:ea typeface="+mn-ea"/>
                <a:cs typeface="Arial" panose="020B0604020202020204" pitchFamily="34" charset="0"/>
              </a:rPr>
              <a:t>Adım Adım </a:t>
            </a:r>
            <a:r>
              <a:rPr lang="tr-TR" sz="2800" dirty="0">
                <a:solidFill>
                  <a:schemeClr val="accent1">
                    <a:lumMod val="50000"/>
                  </a:schemeClr>
                </a:solidFill>
                <a:effectLst>
                  <a:reflection blurRad="76200" stA="45000" endPos="65000" dist="50800" dir="5400000" sy="-100000" algn="bl" rotWithShape="0"/>
                </a:effectLst>
                <a:latin typeface="Arial" panose="020B0604020202020204" pitchFamily="34" charset="0"/>
                <a:cs typeface="Arial" panose="020B0604020202020204" pitchFamily="34" charset="0"/>
              </a:rPr>
              <a:t>OLA</a:t>
            </a:r>
            <a:endParaRPr kumimoji="0" lang="tr-TR" sz="2800" b="0" i="0" u="none" strike="noStrike" kern="1200" cap="none" spc="0" normalizeH="0" baseline="0" noProof="0" dirty="0">
              <a:ln>
                <a:noFill/>
              </a:ln>
              <a:solidFill>
                <a:schemeClr val="accent1">
                  <a:lumMod val="50000"/>
                </a:schemeClr>
              </a:solidFill>
              <a:effectLst>
                <a:reflection blurRad="76200" stA="45000" endPos="65000" dist="50800" dir="5400000" sy="-100000" algn="bl" rotWithShape="0"/>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54469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8397" y="6180012"/>
            <a:ext cx="1866524" cy="202732"/>
          </a:xfrm>
          <a:prstGeom prst="rect">
            <a:avLst/>
          </a:prstGeom>
        </p:spPr>
      </p:pic>
      <p:sp>
        <p:nvSpPr>
          <p:cNvPr id="2" name="Metin kutusu 1">
            <a:extLst>
              <a:ext uri="{FF2B5EF4-FFF2-40B4-BE49-F238E27FC236}">
                <a16:creationId xmlns:a16="http://schemas.microsoft.com/office/drawing/2014/main" id="{DC9C8117-9E01-486E-B43F-7B8E5F6711DB}"/>
              </a:ext>
            </a:extLst>
          </p:cNvPr>
          <p:cNvSpPr txBox="1"/>
          <p:nvPr/>
        </p:nvSpPr>
        <p:spPr>
          <a:xfrm>
            <a:off x="638027" y="311756"/>
            <a:ext cx="64984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ADIM 1- </a:t>
            </a:r>
            <a:r>
              <a:rPr lang="tr-TR" b="1" u="sng" dirty="0">
                <a:solidFill>
                  <a:srgbClr val="44546A"/>
                </a:solidFill>
                <a:latin typeface="Arial" panose="020B0604020202020204" pitchFamily="34" charset="0"/>
                <a:cs typeface="Arial" panose="020B0604020202020204" pitchFamily="34" charset="0"/>
              </a:rPr>
              <a:t>OLA’YA ERİŞİM</a:t>
            </a:r>
            <a:endParaRPr kumimoji="0" lang="tr-TR" sz="1800" b="1"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9" name="Metin kutusu 8">
            <a:extLst>
              <a:ext uri="{FF2B5EF4-FFF2-40B4-BE49-F238E27FC236}">
                <a16:creationId xmlns:a16="http://schemas.microsoft.com/office/drawing/2014/main" id="{1731D3A2-7D97-4A4B-8EE6-233639EE52E3}"/>
              </a:ext>
            </a:extLst>
          </p:cNvPr>
          <p:cNvSpPr txBox="1"/>
          <p:nvPr/>
        </p:nvSpPr>
        <p:spPr>
          <a:xfrm>
            <a:off x="288048" y="1719192"/>
            <a:ext cx="3941052" cy="1477328"/>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CC9900"/>
              </a:buClr>
              <a:buSzTx/>
              <a:buFont typeface="Courier New" panose="02070309020205020404" pitchFamily="49" charset="0"/>
              <a:buChar char="o"/>
              <a:tabLst/>
              <a:defRPr/>
            </a:pPr>
            <a:r>
              <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https://www.learning-agreement.eu/</a:t>
            </a:r>
            <a:r>
              <a:rPr lang="tr-TR" dirty="0">
                <a:solidFill>
                  <a:prstClr val="black"/>
                </a:solidFill>
                <a:latin typeface="Arial" panose="020B0604020202020204" pitchFamily="34" charset="0"/>
                <a:cs typeface="Arial" panose="020B0604020202020204" pitchFamily="34" charset="0"/>
              </a:rPr>
              <a:t> adresine giriyoruz.</a:t>
            </a:r>
          </a:p>
          <a:p>
            <a:pPr marR="0" lvl="0" algn="l" defTabSz="914400" rtl="0" eaLnBrk="1" fontAlgn="auto" latinLnBrk="0" hangingPunct="1">
              <a:lnSpc>
                <a:spcPct val="100000"/>
              </a:lnSpc>
              <a:spcBef>
                <a:spcPts val="0"/>
              </a:spcBef>
              <a:spcAft>
                <a:spcPts val="0"/>
              </a:spcAft>
              <a:buClr>
                <a:srgbClr val="CC9900"/>
              </a:buClr>
              <a:buSzTx/>
              <a:tabLst/>
              <a:defRPr/>
            </a:pPr>
            <a:endPar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CC9900"/>
              </a:buClr>
              <a:buSzTx/>
              <a:buFont typeface="Courier New" panose="02070309020205020404" pitchFamily="49" charset="0"/>
              <a:buChar char="o"/>
              <a:tabLst/>
              <a:defRPr/>
            </a:pPr>
            <a:r>
              <a:rPr lang="tr-TR" dirty="0">
                <a:solidFill>
                  <a:prstClr val="black"/>
                </a:solidFill>
                <a:latin typeface="Arial" panose="020B0604020202020204" pitchFamily="34" charset="0"/>
                <a:cs typeface="Arial" panose="020B0604020202020204" pitchFamily="34" charset="0"/>
              </a:rPr>
              <a:t>‘</a:t>
            </a:r>
            <a:r>
              <a:rPr lang="tr-TR" dirty="0" err="1">
                <a:solidFill>
                  <a:prstClr val="black"/>
                </a:solidFill>
                <a:latin typeface="Arial" panose="020B0604020202020204" pitchFamily="34" charset="0"/>
                <a:cs typeface="Arial" panose="020B0604020202020204" pitchFamily="34" charset="0"/>
              </a:rPr>
              <a:t>Login</a:t>
            </a:r>
            <a:r>
              <a:rPr lang="tr-TR" dirty="0">
                <a:solidFill>
                  <a:prstClr val="black"/>
                </a:solidFill>
                <a:latin typeface="Arial" panose="020B0604020202020204" pitchFamily="34" charset="0"/>
                <a:cs typeface="Arial" panose="020B0604020202020204" pitchFamily="34" charset="0"/>
              </a:rPr>
              <a:t> </a:t>
            </a:r>
            <a:r>
              <a:rPr lang="tr-TR" dirty="0" err="1">
                <a:solidFill>
                  <a:prstClr val="black"/>
                </a:solidFill>
                <a:latin typeface="Arial" panose="020B0604020202020204" pitchFamily="34" charset="0"/>
                <a:cs typeface="Arial" panose="020B0604020202020204" pitchFamily="34" charset="0"/>
              </a:rPr>
              <a:t>to</a:t>
            </a:r>
            <a:r>
              <a:rPr lang="tr-TR" dirty="0">
                <a:solidFill>
                  <a:prstClr val="black"/>
                </a:solidFill>
                <a:latin typeface="Arial" panose="020B0604020202020204" pitchFamily="34" charset="0"/>
                <a:cs typeface="Arial" panose="020B0604020202020204" pitchFamily="34" charset="0"/>
              </a:rPr>
              <a:t> Access </a:t>
            </a:r>
            <a:r>
              <a:rPr lang="tr-TR" dirty="0" err="1">
                <a:solidFill>
                  <a:prstClr val="black"/>
                </a:solidFill>
                <a:latin typeface="Arial" panose="020B0604020202020204" pitchFamily="34" charset="0"/>
                <a:cs typeface="Arial" panose="020B0604020202020204" pitchFamily="34" charset="0"/>
              </a:rPr>
              <a:t>Your</a:t>
            </a:r>
            <a:r>
              <a:rPr lang="tr-TR" dirty="0">
                <a:solidFill>
                  <a:prstClr val="black"/>
                </a:solidFill>
                <a:latin typeface="Arial" panose="020B0604020202020204" pitchFamily="34" charset="0"/>
                <a:cs typeface="Arial" panose="020B0604020202020204" pitchFamily="34" charset="0"/>
              </a:rPr>
              <a:t> Learning </a:t>
            </a:r>
            <a:r>
              <a:rPr lang="tr-TR" dirty="0" err="1">
                <a:solidFill>
                  <a:prstClr val="black"/>
                </a:solidFill>
                <a:latin typeface="Arial" panose="020B0604020202020204" pitchFamily="34" charset="0"/>
                <a:cs typeface="Arial" panose="020B0604020202020204" pitchFamily="34" charset="0"/>
              </a:rPr>
              <a:t>Agreement</a:t>
            </a:r>
            <a:r>
              <a:rPr lang="tr-TR" dirty="0">
                <a:solidFill>
                  <a:prstClr val="black"/>
                </a:solidFill>
                <a:latin typeface="Arial" panose="020B0604020202020204" pitchFamily="34" charset="0"/>
                <a:cs typeface="Arial" panose="020B0604020202020204" pitchFamily="34" charset="0"/>
              </a:rPr>
              <a:t>’ butonuna tıklıyoruz. </a:t>
            </a:r>
            <a:endParaRPr kumimoji="0" lang="tr-TR"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4" name="Resim 13">
            <a:extLst>
              <a:ext uri="{FF2B5EF4-FFF2-40B4-BE49-F238E27FC236}">
                <a16:creationId xmlns:a16="http://schemas.microsoft.com/office/drawing/2014/main" id="{3F546FB8-236F-48BA-A56E-903905CE1F1C}"/>
              </a:ext>
            </a:extLst>
          </p:cNvPr>
          <p:cNvPicPr>
            <a:picLocks noChangeAspect="1"/>
          </p:cNvPicPr>
          <p:nvPr/>
        </p:nvPicPr>
        <p:blipFill rotWithShape="1">
          <a:blip r:embed="rId5"/>
          <a:srcRect l="5234" t="11806" r="5881" b="18958"/>
          <a:stretch/>
        </p:blipFill>
        <p:spPr>
          <a:xfrm>
            <a:off x="4677238" y="2526966"/>
            <a:ext cx="7036214" cy="3082956"/>
          </a:xfrm>
          <a:prstGeom prst="rect">
            <a:avLst/>
          </a:prstGeom>
        </p:spPr>
      </p:pic>
      <p:sp>
        <p:nvSpPr>
          <p:cNvPr id="15" name="Ok: Sağ 14">
            <a:extLst>
              <a:ext uri="{FF2B5EF4-FFF2-40B4-BE49-F238E27FC236}">
                <a16:creationId xmlns:a16="http://schemas.microsoft.com/office/drawing/2014/main" id="{E64BB20B-B565-4D5F-A8C5-CA4BCB43C3B6}"/>
              </a:ext>
            </a:extLst>
          </p:cNvPr>
          <p:cNvSpPr/>
          <p:nvPr/>
        </p:nvSpPr>
        <p:spPr>
          <a:xfrm rot="20131956">
            <a:off x="6106837" y="5473827"/>
            <a:ext cx="552450" cy="4762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36616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8397" y="6180012"/>
            <a:ext cx="1866524" cy="202732"/>
          </a:xfrm>
          <a:prstGeom prst="rect">
            <a:avLst/>
          </a:prstGeom>
        </p:spPr>
      </p:pic>
      <p:sp>
        <p:nvSpPr>
          <p:cNvPr id="2" name="Metin kutusu 1">
            <a:extLst>
              <a:ext uri="{FF2B5EF4-FFF2-40B4-BE49-F238E27FC236}">
                <a16:creationId xmlns:a16="http://schemas.microsoft.com/office/drawing/2014/main" id="{DC9C8117-9E01-486E-B43F-7B8E5F6711DB}"/>
              </a:ext>
            </a:extLst>
          </p:cNvPr>
          <p:cNvSpPr txBox="1"/>
          <p:nvPr/>
        </p:nvSpPr>
        <p:spPr>
          <a:xfrm>
            <a:off x="638027" y="311756"/>
            <a:ext cx="64984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ADIM 1- </a:t>
            </a:r>
            <a:r>
              <a:rPr lang="tr-TR" b="1" u="sng" dirty="0">
                <a:solidFill>
                  <a:srgbClr val="44546A"/>
                </a:solidFill>
                <a:latin typeface="Arial" panose="020B0604020202020204" pitchFamily="34" charset="0"/>
                <a:cs typeface="Arial" panose="020B0604020202020204" pitchFamily="34" charset="0"/>
              </a:rPr>
              <a:t>OLA’YA ERİŞİM</a:t>
            </a:r>
            <a:endParaRPr kumimoji="0" lang="tr-TR" sz="1800" b="1"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9" name="Metin kutusu 8">
            <a:extLst>
              <a:ext uri="{FF2B5EF4-FFF2-40B4-BE49-F238E27FC236}">
                <a16:creationId xmlns:a16="http://schemas.microsoft.com/office/drawing/2014/main" id="{1731D3A2-7D97-4A4B-8EE6-233639EE52E3}"/>
              </a:ext>
            </a:extLst>
          </p:cNvPr>
          <p:cNvSpPr txBox="1"/>
          <p:nvPr/>
        </p:nvSpPr>
        <p:spPr>
          <a:xfrm>
            <a:off x="583325" y="1452492"/>
            <a:ext cx="3941052" cy="646331"/>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CC9900"/>
              </a:buClr>
              <a:buSzTx/>
              <a:buFont typeface="Courier New" panose="02070309020205020404" pitchFamily="49" charset="0"/>
              <a:buChar char="o"/>
              <a:tabLst/>
              <a:defRPr/>
            </a:pPr>
            <a:r>
              <a:rPr lang="tr-TR" dirty="0" err="1">
                <a:solidFill>
                  <a:prstClr val="black"/>
                </a:solidFill>
                <a:latin typeface="Arial" panose="020B0604020202020204" pitchFamily="34" charset="0"/>
                <a:cs typeface="Arial" panose="020B0604020202020204" pitchFamily="34" charset="0"/>
              </a:rPr>
              <a:t>Gmail</a:t>
            </a:r>
            <a:r>
              <a:rPr lang="tr-TR" dirty="0">
                <a:solidFill>
                  <a:prstClr val="black"/>
                </a:solidFill>
                <a:latin typeface="Arial" panose="020B0604020202020204" pitchFamily="34" charset="0"/>
                <a:cs typeface="Arial" panose="020B0604020202020204" pitchFamily="34" charset="0"/>
              </a:rPr>
              <a:t>, Google hesabımızla giriş yapıyoruz.</a:t>
            </a:r>
          </a:p>
        </p:txBody>
      </p:sp>
      <p:pic>
        <p:nvPicPr>
          <p:cNvPr id="4" name="Resim 3">
            <a:extLst>
              <a:ext uri="{FF2B5EF4-FFF2-40B4-BE49-F238E27FC236}">
                <a16:creationId xmlns:a16="http://schemas.microsoft.com/office/drawing/2014/main" id="{E4C624C3-DF31-4E54-A006-0722F3E148B7}"/>
              </a:ext>
            </a:extLst>
          </p:cNvPr>
          <p:cNvPicPr>
            <a:picLocks noChangeAspect="1"/>
          </p:cNvPicPr>
          <p:nvPr/>
        </p:nvPicPr>
        <p:blipFill rotWithShape="1">
          <a:blip r:embed="rId4"/>
          <a:srcRect l="34482" t="23011" r="36065" b="20675"/>
          <a:stretch/>
        </p:blipFill>
        <p:spPr>
          <a:xfrm>
            <a:off x="7667624" y="1025323"/>
            <a:ext cx="3590925" cy="3803031"/>
          </a:xfrm>
          <a:prstGeom prst="rect">
            <a:avLst/>
          </a:prstGeom>
        </p:spPr>
      </p:pic>
      <p:sp>
        <p:nvSpPr>
          <p:cNvPr id="15" name="Ok: Sağ 14">
            <a:extLst>
              <a:ext uri="{FF2B5EF4-FFF2-40B4-BE49-F238E27FC236}">
                <a16:creationId xmlns:a16="http://schemas.microsoft.com/office/drawing/2014/main" id="{E64BB20B-B565-4D5F-A8C5-CA4BCB43C3B6}"/>
              </a:ext>
            </a:extLst>
          </p:cNvPr>
          <p:cNvSpPr/>
          <p:nvPr/>
        </p:nvSpPr>
        <p:spPr>
          <a:xfrm rot="20131956">
            <a:off x="7670004" y="4453231"/>
            <a:ext cx="552450" cy="4762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08149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pic>
        <p:nvPicPr>
          <p:cNvPr id="12" name="Resim 11">
            <a:extLst>
              <a:ext uri="{FF2B5EF4-FFF2-40B4-BE49-F238E27FC236}">
                <a16:creationId xmlns:a16="http://schemas.microsoft.com/office/drawing/2014/main" id="{578B236C-D1E0-478F-90A9-29BD42F3749A}"/>
              </a:ext>
            </a:extLst>
          </p:cNvPr>
          <p:cNvPicPr>
            <a:picLocks noChangeAspect="1"/>
          </p:cNvPicPr>
          <p:nvPr/>
        </p:nvPicPr>
        <p:blipFill rotWithShape="1">
          <a:blip r:embed="rId4"/>
          <a:srcRect l="21844" t="27702" r="21409" b="20389"/>
          <a:stretch/>
        </p:blipFill>
        <p:spPr>
          <a:xfrm>
            <a:off x="515112" y="1585549"/>
            <a:ext cx="6098533" cy="3878753"/>
          </a:xfrm>
          <a:prstGeom prst="rect">
            <a:avLst/>
          </a:prstGeom>
        </p:spPr>
      </p:pic>
      <p:sp>
        <p:nvSpPr>
          <p:cNvPr id="8" name="Metin kutusu 7">
            <a:extLst>
              <a:ext uri="{FF2B5EF4-FFF2-40B4-BE49-F238E27FC236}">
                <a16:creationId xmlns:a16="http://schemas.microsoft.com/office/drawing/2014/main" id="{07C49CE3-13E8-4BC1-9D06-ED55FB269ED3}"/>
              </a:ext>
            </a:extLst>
          </p:cNvPr>
          <p:cNvSpPr txBox="1"/>
          <p:nvPr/>
        </p:nvSpPr>
        <p:spPr>
          <a:xfrm>
            <a:off x="638027" y="311756"/>
            <a:ext cx="64984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ADIM 2- </a:t>
            </a:r>
            <a:r>
              <a:rPr lang="tr-TR" b="1" u="sng" dirty="0">
                <a:solidFill>
                  <a:srgbClr val="44546A"/>
                </a:solidFill>
                <a:latin typeface="Arial" panose="020B0604020202020204" pitchFamily="34" charset="0"/>
                <a:cs typeface="Arial" panose="020B0604020202020204" pitchFamily="34" charset="0"/>
              </a:rPr>
              <a:t>OLA’YA BAŞLAMAK</a:t>
            </a:r>
            <a:endParaRPr kumimoji="0" lang="tr-TR" sz="1800" b="1" i="0" u="sng"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9" name="Metin kutusu 8">
            <a:extLst>
              <a:ext uri="{FF2B5EF4-FFF2-40B4-BE49-F238E27FC236}">
                <a16:creationId xmlns:a16="http://schemas.microsoft.com/office/drawing/2014/main" id="{9E9185D3-715D-4095-9F30-FFE1736FB159}"/>
              </a:ext>
            </a:extLst>
          </p:cNvPr>
          <p:cNvSpPr txBox="1"/>
          <p:nvPr/>
        </p:nvSpPr>
        <p:spPr>
          <a:xfrm>
            <a:off x="7384175" y="1700142"/>
            <a:ext cx="3941052" cy="1200329"/>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CC9900"/>
              </a:buClr>
              <a:buSzTx/>
              <a:buFont typeface="Courier New" panose="02070309020205020404" pitchFamily="49" charset="0"/>
              <a:buChar char="o"/>
              <a:tabLst/>
              <a:defRPr/>
            </a:pPr>
            <a:r>
              <a:rPr lang="tr-TR" dirty="0">
                <a:solidFill>
                  <a:prstClr val="black"/>
                </a:solidFill>
                <a:latin typeface="Arial" panose="020B0604020202020204" pitchFamily="34" charset="0"/>
                <a:cs typeface="Arial" panose="020B0604020202020204" pitchFamily="34" charset="0"/>
              </a:rPr>
              <a:t>Giriş yaptıktan sonra, adım adım Öğrenim Anlaşmamıza başlamak için ‘ Access </a:t>
            </a:r>
            <a:r>
              <a:rPr lang="tr-TR" dirty="0" err="1">
                <a:solidFill>
                  <a:prstClr val="black"/>
                </a:solidFill>
                <a:latin typeface="Arial" panose="020B0604020202020204" pitchFamily="34" charset="0"/>
                <a:cs typeface="Arial" panose="020B0604020202020204" pitchFamily="34" charset="0"/>
              </a:rPr>
              <a:t>your</a:t>
            </a:r>
            <a:r>
              <a:rPr lang="tr-TR" dirty="0">
                <a:solidFill>
                  <a:prstClr val="black"/>
                </a:solidFill>
                <a:latin typeface="Arial" panose="020B0604020202020204" pitchFamily="34" charset="0"/>
                <a:cs typeface="Arial" panose="020B0604020202020204" pitchFamily="34" charset="0"/>
              </a:rPr>
              <a:t> </a:t>
            </a:r>
            <a:r>
              <a:rPr lang="tr-TR" dirty="0" err="1">
                <a:solidFill>
                  <a:prstClr val="black"/>
                </a:solidFill>
                <a:latin typeface="Arial" panose="020B0604020202020204" pitchFamily="34" charset="0"/>
                <a:cs typeface="Arial" panose="020B0604020202020204" pitchFamily="34" charset="0"/>
              </a:rPr>
              <a:t>learning</a:t>
            </a:r>
            <a:r>
              <a:rPr lang="tr-TR" dirty="0">
                <a:solidFill>
                  <a:prstClr val="black"/>
                </a:solidFill>
                <a:latin typeface="Arial" panose="020B0604020202020204" pitchFamily="34" charset="0"/>
                <a:cs typeface="Arial" panose="020B0604020202020204" pitchFamily="34" charset="0"/>
              </a:rPr>
              <a:t> </a:t>
            </a:r>
            <a:r>
              <a:rPr lang="tr-TR" dirty="0" err="1">
                <a:solidFill>
                  <a:prstClr val="black"/>
                </a:solidFill>
                <a:latin typeface="Arial" panose="020B0604020202020204" pitchFamily="34" charset="0"/>
                <a:cs typeface="Arial" panose="020B0604020202020204" pitchFamily="34" charset="0"/>
              </a:rPr>
              <a:t>agreement</a:t>
            </a:r>
            <a:r>
              <a:rPr lang="tr-TR" dirty="0">
                <a:solidFill>
                  <a:prstClr val="black"/>
                </a:solidFill>
                <a:latin typeface="Arial" panose="020B0604020202020204" pitchFamily="34" charset="0"/>
                <a:cs typeface="Arial" panose="020B0604020202020204" pitchFamily="34" charset="0"/>
              </a:rPr>
              <a:t>’ butonuna basıyoruz.</a:t>
            </a:r>
          </a:p>
        </p:txBody>
      </p:sp>
      <p:sp>
        <p:nvSpPr>
          <p:cNvPr id="10" name="Ok: Sağ 9">
            <a:extLst>
              <a:ext uri="{FF2B5EF4-FFF2-40B4-BE49-F238E27FC236}">
                <a16:creationId xmlns:a16="http://schemas.microsoft.com/office/drawing/2014/main" id="{E180C0EB-154D-4F1A-BAE0-17F3AE336458}"/>
              </a:ext>
            </a:extLst>
          </p:cNvPr>
          <p:cNvSpPr/>
          <p:nvPr/>
        </p:nvSpPr>
        <p:spPr>
          <a:xfrm rot="20131956">
            <a:off x="1971697" y="5135486"/>
            <a:ext cx="552450" cy="4762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32670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pic>
        <p:nvPicPr>
          <p:cNvPr id="3" name="Resim 2">
            <a:extLst>
              <a:ext uri="{FF2B5EF4-FFF2-40B4-BE49-F238E27FC236}">
                <a16:creationId xmlns:a16="http://schemas.microsoft.com/office/drawing/2014/main" id="{59140555-D26B-4BA1-A5A7-A7D8AAFBE011}"/>
              </a:ext>
            </a:extLst>
          </p:cNvPr>
          <p:cNvPicPr>
            <a:picLocks noChangeAspect="1"/>
          </p:cNvPicPr>
          <p:nvPr/>
        </p:nvPicPr>
        <p:blipFill rotWithShape="1">
          <a:blip r:embed="rId4"/>
          <a:srcRect l="11723" t="25631" r="14005" b="7019"/>
          <a:stretch/>
        </p:blipFill>
        <p:spPr>
          <a:xfrm>
            <a:off x="970163" y="1466814"/>
            <a:ext cx="6840336" cy="3489120"/>
          </a:xfrm>
          <a:prstGeom prst="rect">
            <a:avLst/>
          </a:prstGeom>
        </p:spPr>
      </p:pic>
      <p:pic>
        <p:nvPicPr>
          <p:cNvPr id="2" name="Resim 1">
            <a:extLst>
              <a:ext uri="{FF2B5EF4-FFF2-40B4-BE49-F238E27FC236}">
                <a16:creationId xmlns:a16="http://schemas.microsoft.com/office/drawing/2014/main" id="{23098AD3-0033-464B-96EC-A50A8614F7CD}"/>
              </a:ext>
            </a:extLst>
          </p:cNvPr>
          <p:cNvPicPr>
            <a:picLocks noChangeAspect="1"/>
          </p:cNvPicPr>
          <p:nvPr/>
        </p:nvPicPr>
        <p:blipFill>
          <a:blip r:embed="rId5"/>
          <a:stretch>
            <a:fillRect/>
          </a:stretch>
        </p:blipFill>
        <p:spPr>
          <a:xfrm>
            <a:off x="733141" y="315013"/>
            <a:ext cx="6553768" cy="493819"/>
          </a:xfrm>
          <a:prstGeom prst="rect">
            <a:avLst/>
          </a:prstGeom>
        </p:spPr>
      </p:pic>
      <p:sp>
        <p:nvSpPr>
          <p:cNvPr id="8" name="Ok: Sağ 7">
            <a:extLst>
              <a:ext uri="{FF2B5EF4-FFF2-40B4-BE49-F238E27FC236}">
                <a16:creationId xmlns:a16="http://schemas.microsoft.com/office/drawing/2014/main" id="{256DD940-E5C3-4AB3-A508-CEA803A5E947}"/>
              </a:ext>
            </a:extLst>
          </p:cNvPr>
          <p:cNvSpPr/>
          <p:nvPr/>
        </p:nvSpPr>
        <p:spPr>
          <a:xfrm rot="20131956">
            <a:off x="693938" y="2859729"/>
            <a:ext cx="552450" cy="4762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524068B4-F0E5-4248-A375-3F6586F9A36E}"/>
              </a:ext>
            </a:extLst>
          </p:cNvPr>
          <p:cNvSpPr txBox="1"/>
          <p:nvPr/>
        </p:nvSpPr>
        <p:spPr>
          <a:xfrm>
            <a:off x="8160544" y="2129108"/>
            <a:ext cx="3941052" cy="646331"/>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CC9900"/>
              </a:buClr>
              <a:buSzTx/>
              <a:buFont typeface="Courier New" panose="02070309020205020404" pitchFamily="49" charset="0"/>
              <a:buChar char="o"/>
              <a:tabLst/>
              <a:defRPr/>
            </a:pPr>
            <a:r>
              <a:rPr lang="tr-TR" dirty="0">
                <a:solidFill>
                  <a:prstClr val="black"/>
                </a:solidFill>
                <a:latin typeface="Arial" panose="020B0604020202020204" pitchFamily="34" charset="0"/>
                <a:cs typeface="Arial" panose="020B0604020202020204" pitchFamily="34" charset="0"/>
              </a:rPr>
              <a:t>‘ </a:t>
            </a:r>
            <a:r>
              <a:rPr lang="tr-TR" dirty="0" err="1">
                <a:solidFill>
                  <a:prstClr val="black"/>
                </a:solidFill>
                <a:latin typeface="Arial" panose="020B0604020202020204" pitchFamily="34" charset="0"/>
                <a:cs typeface="Arial" panose="020B0604020202020204" pitchFamily="34" charset="0"/>
              </a:rPr>
              <a:t>Semester</a:t>
            </a:r>
            <a:r>
              <a:rPr lang="tr-TR" dirty="0">
                <a:solidFill>
                  <a:prstClr val="black"/>
                </a:solidFill>
                <a:latin typeface="Arial" panose="020B0604020202020204" pitchFamily="34" charset="0"/>
                <a:cs typeface="Arial" panose="020B0604020202020204" pitchFamily="34" charset="0"/>
              </a:rPr>
              <a:t> </a:t>
            </a:r>
            <a:r>
              <a:rPr lang="tr-TR" dirty="0" err="1">
                <a:solidFill>
                  <a:prstClr val="black"/>
                </a:solidFill>
                <a:latin typeface="Arial" panose="020B0604020202020204" pitchFamily="34" charset="0"/>
                <a:cs typeface="Arial" panose="020B0604020202020204" pitchFamily="34" charset="0"/>
              </a:rPr>
              <a:t>Mobility</a:t>
            </a:r>
            <a:r>
              <a:rPr lang="tr-TR" dirty="0">
                <a:solidFill>
                  <a:prstClr val="black"/>
                </a:solidFill>
                <a:latin typeface="Arial" panose="020B0604020202020204" pitchFamily="34" charset="0"/>
                <a:cs typeface="Arial" panose="020B0604020202020204" pitchFamily="34" charset="0"/>
              </a:rPr>
              <a:t>’ butonuna tıklıyoruz.</a:t>
            </a:r>
          </a:p>
        </p:txBody>
      </p:sp>
    </p:spTree>
    <p:extLst>
      <p:ext uri="{BB962C8B-B14F-4D97-AF65-F5344CB8AC3E}">
        <p14:creationId xmlns:p14="http://schemas.microsoft.com/office/powerpoint/2010/main" val="60845203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n_Şablon" id="{BD6749EE-9008-44E4-869F-FC0E48C59E83}" vid="{D5C8C42B-9595-45F5-835D-5F1352AB12E5}"/>
    </a:ext>
  </a:extLst>
</a:theme>
</file>

<file path=ppt/theme/theme2.xml><?xml version="1.0" encoding="utf-8"?>
<a:theme xmlns:a="http://schemas.openxmlformats.org/drawingml/2006/main" name="1_Özel Tasarım">
  <a:themeElements>
    <a:clrScheme name="Kurumsal_Gri">
      <a:dk1>
        <a:srgbClr val="76777A"/>
      </a:dk1>
      <a:lt1>
        <a:srgbClr val="FFFFFF"/>
      </a:lt1>
      <a:dk2>
        <a:srgbClr val="76777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Son_Şablon</Template>
  <TotalTime>1449</TotalTime>
  <Words>1279</Words>
  <Application>Microsoft Office PowerPoint</Application>
  <PresentationFormat>Geniş ekran</PresentationFormat>
  <Paragraphs>88</Paragraphs>
  <Slides>33</Slides>
  <Notes>0</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33</vt:i4>
      </vt:variant>
    </vt:vector>
  </HeadingPairs>
  <TitlesOfParts>
    <vt:vector size="41" baseType="lpstr">
      <vt:lpstr>Arial</vt:lpstr>
      <vt:lpstr>Calibri</vt:lpstr>
      <vt:lpstr>Calibri Light</vt:lpstr>
      <vt:lpstr>Courier New</vt:lpstr>
      <vt:lpstr>OpenSans-Bold</vt:lpstr>
      <vt:lpstr>OpenSans-Regular</vt:lpstr>
      <vt:lpstr>Office Teması</vt:lpstr>
      <vt:lpstr>1_Özel Tasarım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ULUSLARARASI İLİŞKİLER VE DEĞİŞİM PROGRAMLARI KOORDİNATÖRLÜĞÜ  uik.bakircay.edu.tr uidpk@bakircay.edu.tr </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Bahar TAŞAR</dc:creator>
  <cp:lastModifiedBy>İzmir Bakırçay Üniversitesi Uluslararası İlişkiler Koordinatörlüğü</cp:lastModifiedBy>
  <cp:revision>71</cp:revision>
  <cp:lastPrinted>2020-02-25T11:28:58Z</cp:lastPrinted>
  <dcterms:created xsi:type="dcterms:W3CDTF">2020-02-10T13:08:23Z</dcterms:created>
  <dcterms:modified xsi:type="dcterms:W3CDTF">2023-05-23T06:33:33Z</dcterms:modified>
</cp:coreProperties>
</file>